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350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580" r:id="rId27"/>
    <p:sldId id="583" r:id="rId28"/>
    <p:sldId id="581" r:id="rId29"/>
    <p:sldId id="585" r:id="rId30"/>
    <p:sldId id="582" r:id="rId31"/>
    <p:sldId id="584" r:id="rId32"/>
    <p:sldId id="376" r:id="rId33"/>
    <p:sldId id="377" r:id="rId34"/>
    <p:sldId id="378" r:id="rId35"/>
    <p:sldId id="380" r:id="rId36"/>
    <p:sldId id="393" r:id="rId37"/>
    <p:sldId id="379" r:id="rId38"/>
    <p:sldId id="381" r:id="rId39"/>
    <p:sldId id="382" r:id="rId40"/>
    <p:sldId id="396" r:id="rId41"/>
    <p:sldId id="383" r:id="rId42"/>
    <p:sldId id="384" r:id="rId43"/>
    <p:sldId id="385" r:id="rId44"/>
    <p:sldId id="386" r:id="rId45"/>
    <p:sldId id="387" r:id="rId46"/>
    <p:sldId id="388" r:id="rId47"/>
    <p:sldId id="395" r:id="rId48"/>
    <p:sldId id="413" r:id="rId49"/>
    <p:sldId id="394" r:id="rId50"/>
    <p:sldId id="389" r:id="rId51"/>
    <p:sldId id="397" r:id="rId52"/>
    <p:sldId id="411" r:id="rId53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7" autoAdjust="0"/>
    <p:restoredTop sz="90929"/>
  </p:normalViewPr>
  <p:slideViewPr>
    <p:cSldViewPr>
      <p:cViewPr varScale="1">
        <p:scale>
          <a:sx n="68" d="100"/>
          <a:sy n="68" d="100"/>
        </p:scale>
        <p:origin x="183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BA9952E-40F4-4F7E-9784-D6420050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4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86AC0D67-5868-4B22-84EE-376C7908C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66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A46AA-EB1C-40E5-8D78-46075680F401}" type="datetime1">
              <a:rPr lang="en-US" smtClean="0"/>
              <a:pPr>
                <a:defRPr/>
              </a:pPr>
              <a:t>11/2/2017</a:t>
            </a:fld>
            <a:endParaRPr lang="en-US" dirty="0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55E31-9127-4E05-8BD0-68DD69C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8C06A-9D13-40CD-B00A-4434747B8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762000" y="5334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914400" y="6858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381000" y="5638800"/>
            <a:ext cx="822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pic>
        <p:nvPicPr>
          <p:cNvPr id="2053" name="Picture 5" descr="C:\Documents and Settings\Dr. Sumeet Basu\My Documents\My Pictures\iitk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5715000"/>
            <a:ext cx="10064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65D35AAA-1723-45C7-A094-4423521D8FFA}" type="datetime1">
              <a:rPr lang="en-US" smtClean="0"/>
              <a:pPr>
                <a:defRPr/>
              </a:pPr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304800"/>
            <a:ext cx="4572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97A33E9-6E9B-4565-9B46-87BAB2BB02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5.png"/><Relationship Id="rId17" Type="http://schemas.openxmlformats.org/officeDocument/2006/relationships/image" Target="../media/image25.png"/><Relationship Id="rId2" Type="http://schemas.openxmlformats.org/officeDocument/2006/relationships/tags" Target="../tags/tag30.xml"/><Relationship Id="rId16" Type="http://schemas.openxmlformats.org/officeDocument/2006/relationships/image" Target="../media/image24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.png"/><Relationship Id="rId5" Type="http://schemas.openxmlformats.org/officeDocument/2006/relationships/tags" Target="../tags/tag33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5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2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.png"/><Relationship Id="rId5" Type="http://schemas.openxmlformats.org/officeDocument/2006/relationships/tags" Target="../tags/tag49.xml"/><Relationship Id="rId1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tags" Target="../tags/tag48.xml"/><Relationship Id="rId9" Type="http://schemas.openxmlformats.org/officeDocument/2006/relationships/image" Target="../media/image34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64.xml"/><Relationship Id="rId7" Type="http://schemas.openxmlformats.org/officeDocument/2006/relationships/image" Target="../media/image5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70.xml"/><Relationship Id="rId7" Type="http://schemas.openxmlformats.org/officeDocument/2006/relationships/image" Target="../media/image5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9.xml"/><Relationship Id="rId7" Type="http://schemas.openxmlformats.org/officeDocument/2006/relationships/image" Target="../media/image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9.png"/><Relationship Id="rId5" Type="http://schemas.openxmlformats.org/officeDocument/2006/relationships/tags" Target="../tags/tag81.xml"/><Relationship Id="rId10" Type="http://schemas.openxmlformats.org/officeDocument/2006/relationships/image" Target="../media/image68.png"/><Relationship Id="rId4" Type="http://schemas.openxmlformats.org/officeDocument/2006/relationships/tags" Target="../tags/tag80.xml"/><Relationship Id="rId9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6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74.png"/><Relationship Id="rId5" Type="http://schemas.openxmlformats.org/officeDocument/2006/relationships/tags" Target="../tags/tag89.xml"/><Relationship Id="rId10" Type="http://schemas.openxmlformats.org/officeDocument/2006/relationships/image" Target="../media/image73.png"/><Relationship Id="rId4" Type="http://schemas.openxmlformats.org/officeDocument/2006/relationships/tags" Target="../tags/tag88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6.png"/><Relationship Id="rId5" Type="http://schemas.openxmlformats.org/officeDocument/2006/relationships/tags" Target="../tags/tag13.xml"/><Relationship Id="rId10" Type="http://schemas.openxmlformats.org/officeDocument/2006/relationships/image" Target="../media/image5.png"/><Relationship Id="rId4" Type="http://schemas.openxmlformats.org/officeDocument/2006/relationships/tags" Target="../tags/tag12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4.png"/><Relationship Id="rId18" Type="http://schemas.openxmlformats.org/officeDocument/2006/relationships/image" Target="../media/image78.png"/><Relationship Id="rId3" Type="http://schemas.openxmlformats.org/officeDocument/2006/relationships/tags" Target="../tags/tag93.xml"/><Relationship Id="rId21" Type="http://schemas.openxmlformats.org/officeDocument/2006/relationships/image" Target="../media/image81.png"/><Relationship Id="rId7" Type="http://schemas.openxmlformats.org/officeDocument/2006/relationships/tags" Target="../tags/tag9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74.png"/><Relationship Id="rId2" Type="http://schemas.openxmlformats.org/officeDocument/2006/relationships/tags" Target="../tags/tag92.xml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image" Target="../media/image73.png"/><Relationship Id="rId23" Type="http://schemas.openxmlformats.org/officeDocument/2006/relationships/image" Target="../media/image83.png"/><Relationship Id="rId10" Type="http://schemas.openxmlformats.org/officeDocument/2006/relationships/tags" Target="../tags/tag100.xml"/><Relationship Id="rId19" Type="http://schemas.openxmlformats.org/officeDocument/2006/relationships/image" Target="../media/image79.pn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5.png"/><Relationship Id="rId2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21.pn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104.xml"/><Relationship Id="rId16" Type="http://schemas.openxmlformats.org/officeDocument/2006/relationships/image" Target="../media/image90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4.png"/><Relationship Id="rId5" Type="http://schemas.openxmlformats.org/officeDocument/2006/relationships/tags" Target="../tags/tag107.xml"/><Relationship Id="rId15" Type="http://schemas.openxmlformats.org/officeDocument/2006/relationships/image" Target="../media/image89.png"/><Relationship Id="rId10" Type="http://schemas.openxmlformats.org/officeDocument/2006/relationships/image" Target="../media/image87.jpeg"/><Relationship Id="rId4" Type="http://schemas.openxmlformats.org/officeDocument/2006/relationships/tags" Target="../tags/tag106.xml"/><Relationship Id="rId9" Type="http://schemas.openxmlformats.org/officeDocument/2006/relationships/image" Target="../media/image86.jpeg"/><Relationship Id="rId1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6.png"/><Relationship Id="rId5" Type="http://schemas.openxmlformats.org/officeDocument/2006/relationships/tags" Target="../tags/tag21.xml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tags" Target="../tags/tag20.xml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1295400" y="457200"/>
            <a:ext cx="7162800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 dirty="0"/>
              <a:t>Two dimensional problems in linear elasticity</a:t>
            </a:r>
          </a:p>
        </p:txBody>
      </p:sp>
      <p:pic>
        <p:nvPicPr>
          <p:cNvPr id="138243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1752600"/>
            <a:ext cx="873760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4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56C782-6F71-4779-A78A-3CD223EE34E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245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EDF90D-F243-4441-86D6-4C7EAE7340DF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24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28600"/>
            <a:ext cx="675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2E8368-1045-49B9-A3D0-782CAB3B96F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F644CE-A962-4AEA-8B46-DF247BCF9A0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4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500" y="304800"/>
            <a:ext cx="87630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845F77-8E66-4696-B262-829774E9F3E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F6A45D-D140-46CE-BFA1-207819B68303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4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1000"/>
            <a:ext cx="8788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DD4A48C-0624-4B43-82C2-EBC86767E297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D547D1-EDA8-4DEB-BEF1-6CB292688D8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50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876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531" name="Text Box 6"/>
          <p:cNvSpPr txBox="1">
            <a:spLocks noChangeArrowheads="1"/>
          </p:cNvSpPr>
          <p:nvPr/>
        </p:nvSpPr>
        <p:spPr bwMode="auto">
          <a:xfrm>
            <a:off x="990600" y="152400"/>
            <a:ext cx="7848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Solution techniques 1: series solution for 2-d problems in Cartesian coordinates</a:t>
            </a:r>
          </a:p>
        </p:txBody>
      </p:sp>
      <p:sp>
        <p:nvSpPr>
          <p:cNvPr id="150532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2B761A-8790-4E01-95B9-C4343414D4B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3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988304-FA79-4400-88A3-99E32A2440E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534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5105400" y="1219200"/>
            <a:ext cx="3352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1555" name="Line 3"/>
          <p:cNvSpPr>
            <a:spLocks noChangeShapeType="1"/>
          </p:cNvSpPr>
          <p:nvPr/>
        </p:nvSpPr>
        <p:spPr bwMode="auto">
          <a:xfrm>
            <a:off x="51816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56" name="Line 4"/>
          <p:cNvSpPr>
            <a:spLocks noChangeShapeType="1"/>
          </p:cNvSpPr>
          <p:nvPr/>
        </p:nvSpPr>
        <p:spPr bwMode="auto">
          <a:xfrm>
            <a:off x="53340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57" name="Line 5"/>
          <p:cNvSpPr>
            <a:spLocks noChangeShapeType="1"/>
          </p:cNvSpPr>
          <p:nvPr/>
        </p:nvSpPr>
        <p:spPr bwMode="auto">
          <a:xfrm>
            <a:off x="54864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58" name="Line 6"/>
          <p:cNvSpPr>
            <a:spLocks noChangeShapeType="1"/>
          </p:cNvSpPr>
          <p:nvPr/>
        </p:nvSpPr>
        <p:spPr bwMode="auto">
          <a:xfrm>
            <a:off x="56388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59" name="Line 7"/>
          <p:cNvSpPr>
            <a:spLocks noChangeShapeType="1"/>
          </p:cNvSpPr>
          <p:nvPr/>
        </p:nvSpPr>
        <p:spPr bwMode="auto">
          <a:xfrm>
            <a:off x="57912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0" name="Line 8"/>
          <p:cNvSpPr>
            <a:spLocks noChangeShapeType="1"/>
          </p:cNvSpPr>
          <p:nvPr/>
        </p:nvSpPr>
        <p:spPr bwMode="auto">
          <a:xfrm>
            <a:off x="59436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1" name="Line 9"/>
          <p:cNvSpPr>
            <a:spLocks noChangeShapeType="1"/>
          </p:cNvSpPr>
          <p:nvPr/>
        </p:nvSpPr>
        <p:spPr bwMode="auto">
          <a:xfrm>
            <a:off x="60960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2" name="Line 10"/>
          <p:cNvSpPr>
            <a:spLocks noChangeShapeType="1"/>
          </p:cNvSpPr>
          <p:nvPr/>
        </p:nvSpPr>
        <p:spPr bwMode="auto">
          <a:xfrm>
            <a:off x="62484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3" name="Line 11"/>
          <p:cNvSpPr>
            <a:spLocks noChangeShapeType="1"/>
          </p:cNvSpPr>
          <p:nvPr/>
        </p:nvSpPr>
        <p:spPr bwMode="auto">
          <a:xfrm>
            <a:off x="64008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4" name="Line 12"/>
          <p:cNvSpPr>
            <a:spLocks noChangeShapeType="1"/>
          </p:cNvSpPr>
          <p:nvPr/>
        </p:nvSpPr>
        <p:spPr bwMode="auto">
          <a:xfrm>
            <a:off x="65532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5" name="Line 13"/>
          <p:cNvSpPr>
            <a:spLocks noChangeShapeType="1"/>
          </p:cNvSpPr>
          <p:nvPr/>
        </p:nvSpPr>
        <p:spPr bwMode="auto">
          <a:xfrm>
            <a:off x="67056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6" name="Line 14"/>
          <p:cNvSpPr>
            <a:spLocks noChangeShapeType="1"/>
          </p:cNvSpPr>
          <p:nvPr/>
        </p:nvSpPr>
        <p:spPr bwMode="auto">
          <a:xfrm>
            <a:off x="68580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7" name="Line 15"/>
          <p:cNvSpPr>
            <a:spLocks noChangeShapeType="1"/>
          </p:cNvSpPr>
          <p:nvPr/>
        </p:nvSpPr>
        <p:spPr bwMode="auto">
          <a:xfrm>
            <a:off x="70104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8" name="Line 16"/>
          <p:cNvSpPr>
            <a:spLocks noChangeShapeType="1"/>
          </p:cNvSpPr>
          <p:nvPr/>
        </p:nvSpPr>
        <p:spPr bwMode="auto">
          <a:xfrm>
            <a:off x="71628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69" name="Line 17"/>
          <p:cNvSpPr>
            <a:spLocks noChangeShapeType="1"/>
          </p:cNvSpPr>
          <p:nvPr/>
        </p:nvSpPr>
        <p:spPr bwMode="auto">
          <a:xfrm>
            <a:off x="73152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0" name="Line 18"/>
          <p:cNvSpPr>
            <a:spLocks noChangeShapeType="1"/>
          </p:cNvSpPr>
          <p:nvPr/>
        </p:nvSpPr>
        <p:spPr bwMode="auto">
          <a:xfrm>
            <a:off x="74676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1" name="Line 19"/>
          <p:cNvSpPr>
            <a:spLocks noChangeShapeType="1"/>
          </p:cNvSpPr>
          <p:nvPr/>
        </p:nvSpPr>
        <p:spPr bwMode="auto">
          <a:xfrm>
            <a:off x="76200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2" name="Line 20"/>
          <p:cNvSpPr>
            <a:spLocks noChangeShapeType="1"/>
          </p:cNvSpPr>
          <p:nvPr/>
        </p:nvSpPr>
        <p:spPr bwMode="auto">
          <a:xfrm>
            <a:off x="77724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3" name="Line 21"/>
          <p:cNvSpPr>
            <a:spLocks noChangeShapeType="1"/>
          </p:cNvSpPr>
          <p:nvPr/>
        </p:nvSpPr>
        <p:spPr bwMode="auto">
          <a:xfrm>
            <a:off x="79248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4" name="Line 22"/>
          <p:cNvSpPr>
            <a:spLocks noChangeShapeType="1"/>
          </p:cNvSpPr>
          <p:nvPr/>
        </p:nvSpPr>
        <p:spPr bwMode="auto">
          <a:xfrm>
            <a:off x="80772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5" name="Line 23"/>
          <p:cNvSpPr>
            <a:spLocks noChangeShapeType="1"/>
          </p:cNvSpPr>
          <p:nvPr/>
        </p:nvSpPr>
        <p:spPr bwMode="auto">
          <a:xfrm>
            <a:off x="82296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6" name="Line 24"/>
          <p:cNvSpPr>
            <a:spLocks noChangeShapeType="1"/>
          </p:cNvSpPr>
          <p:nvPr/>
        </p:nvSpPr>
        <p:spPr bwMode="auto">
          <a:xfrm>
            <a:off x="8382000" y="838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7" name="Line 25"/>
          <p:cNvSpPr>
            <a:spLocks noChangeShapeType="1"/>
          </p:cNvSpPr>
          <p:nvPr/>
        </p:nvSpPr>
        <p:spPr bwMode="auto">
          <a:xfrm flipV="1">
            <a:off x="6705600" y="4572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78" name="Line 26"/>
          <p:cNvSpPr>
            <a:spLocks noChangeShapeType="1"/>
          </p:cNvSpPr>
          <p:nvPr/>
        </p:nvSpPr>
        <p:spPr bwMode="auto">
          <a:xfrm>
            <a:off x="6705600" y="1524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1579" name="Picture 2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686800" y="1371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80" name="Picture 3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6705600" y="2286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81" name="Picture 3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807200" y="6604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82" name="Picture 3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419600" y="1524000"/>
            <a:ext cx="406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83" name="Picture 3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7747000" y="1625600"/>
            <a:ext cx="101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84" name="Picture 3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543800" y="20066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85" name="Line 39"/>
          <p:cNvSpPr>
            <a:spLocks noChangeShapeType="1"/>
          </p:cNvSpPr>
          <p:nvPr/>
        </p:nvSpPr>
        <p:spPr bwMode="auto">
          <a:xfrm>
            <a:off x="7620000" y="1524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86" name="Line 41"/>
          <p:cNvSpPr>
            <a:spLocks noChangeShapeType="1"/>
          </p:cNvSpPr>
          <p:nvPr/>
        </p:nvSpPr>
        <p:spPr bwMode="auto">
          <a:xfrm>
            <a:off x="5105400" y="198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587" name="Line 42"/>
          <p:cNvSpPr>
            <a:spLocks noChangeShapeType="1"/>
          </p:cNvSpPr>
          <p:nvPr/>
        </p:nvSpPr>
        <p:spPr bwMode="auto">
          <a:xfrm>
            <a:off x="6705600" y="198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588" name="Line 43"/>
          <p:cNvSpPr>
            <a:spLocks noChangeShapeType="1"/>
          </p:cNvSpPr>
          <p:nvPr/>
        </p:nvSpPr>
        <p:spPr bwMode="auto">
          <a:xfrm>
            <a:off x="8458200" y="198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589" name="Line 44"/>
          <p:cNvSpPr>
            <a:spLocks noChangeShapeType="1"/>
          </p:cNvSpPr>
          <p:nvPr/>
        </p:nvSpPr>
        <p:spPr bwMode="auto">
          <a:xfrm>
            <a:off x="6705600" y="22098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90" name="Line 45"/>
          <p:cNvSpPr>
            <a:spLocks noChangeShapeType="1"/>
          </p:cNvSpPr>
          <p:nvPr/>
        </p:nvSpPr>
        <p:spPr bwMode="auto">
          <a:xfrm flipV="1">
            <a:off x="4953000" y="1295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1591" name="Line 46"/>
          <p:cNvSpPr>
            <a:spLocks noChangeShapeType="1"/>
          </p:cNvSpPr>
          <p:nvPr/>
        </p:nvSpPr>
        <p:spPr bwMode="auto">
          <a:xfrm flipV="1">
            <a:off x="8610600" y="1295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1592" name="Picture 4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8509000" y="1676400"/>
            <a:ext cx="406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93" name="Text Box 48"/>
          <p:cNvSpPr txBox="1">
            <a:spLocks noChangeArrowheads="1"/>
          </p:cNvSpPr>
          <p:nvPr/>
        </p:nvSpPr>
        <p:spPr bwMode="auto">
          <a:xfrm>
            <a:off x="1143000" y="5334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Example</a:t>
            </a:r>
          </a:p>
        </p:txBody>
      </p:sp>
      <p:pic>
        <p:nvPicPr>
          <p:cNvPr id="151594" name="Picture 5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295400"/>
            <a:ext cx="3683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95" name="Picture 5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62000" y="3733800"/>
            <a:ext cx="62484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96" name="Date Placeholder 4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675929-5285-453F-AA25-F13657DBAF9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97" name="Slide Number Placeholder 4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60A5E6-7168-4221-8700-73646C53D71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98" name="Footer Placeholder 4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9700" y="457200"/>
            <a:ext cx="878840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57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E101B7-F6B8-4CCD-A00D-99C9813A0B1C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068D05-F0AD-4FFE-BDE9-9AEBCA5D45B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457200"/>
            <a:ext cx="87630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08DA6A-18FB-46EA-98CC-EF417F484AD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1F0DCA-7049-4186-AB9B-5AA16F9BAE4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0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533400"/>
            <a:ext cx="87376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98FDEE4-E0EE-47D1-AC21-FE426EC9F89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D7F71B8-EEA3-4541-A20D-2D2C77415D8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6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582" y="457200"/>
            <a:ext cx="8763034" cy="5029219"/>
          </a:xfrm>
          <a:prstGeom prst="rect">
            <a:avLst/>
          </a:prstGeom>
          <a:noFill/>
          <a:ln/>
          <a:effectLst/>
        </p:spPr>
      </p:pic>
      <p:sp>
        <p:nvSpPr>
          <p:cNvPr id="15667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0955F3-E7D8-4C85-80CD-93F446BBEE49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8745A6F-1539-4599-8E37-3B8F304F688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67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228600"/>
            <a:ext cx="8763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69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5E3924-2A52-49EA-B13C-CDBB8E628B34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321DEA4-BD00-4DE1-AF87-F16979B842FF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70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8900" y="1752600"/>
            <a:ext cx="55118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7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Plane strain</a:t>
            </a:r>
          </a:p>
        </p:txBody>
      </p:sp>
      <p:sp>
        <p:nvSpPr>
          <p:cNvPr id="139268" name="Freeform 3"/>
          <p:cNvSpPr>
            <a:spLocks/>
          </p:cNvSpPr>
          <p:nvPr/>
        </p:nvSpPr>
        <p:spPr bwMode="auto">
          <a:xfrm>
            <a:off x="5486400" y="2133600"/>
            <a:ext cx="2095500" cy="2133600"/>
          </a:xfrm>
          <a:custGeom>
            <a:avLst/>
            <a:gdLst>
              <a:gd name="T0" fmla="*/ 2147483647 w 1320"/>
              <a:gd name="T1" fmla="*/ 2147483647 h 1344"/>
              <a:gd name="T2" fmla="*/ 2147483647 w 1320"/>
              <a:gd name="T3" fmla="*/ 2147483647 h 1344"/>
              <a:gd name="T4" fmla="*/ 2147483647 w 1320"/>
              <a:gd name="T5" fmla="*/ 2147483647 h 1344"/>
              <a:gd name="T6" fmla="*/ 2147483647 w 1320"/>
              <a:gd name="T7" fmla="*/ 2147483647 h 1344"/>
              <a:gd name="T8" fmla="*/ 2147483647 w 1320"/>
              <a:gd name="T9" fmla="*/ 2147483647 h 1344"/>
              <a:gd name="T10" fmla="*/ 2147483647 w 1320"/>
              <a:gd name="T11" fmla="*/ 2147483647 h 1344"/>
              <a:gd name="T12" fmla="*/ 2147483647 w 1320"/>
              <a:gd name="T13" fmla="*/ 2147483647 h 1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20"/>
              <a:gd name="T22" fmla="*/ 0 h 1344"/>
              <a:gd name="T23" fmla="*/ 1320 w 1320"/>
              <a:gd name="T24" fmla="*/ 1344 h 1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20" h="1344">
                <a:moveTo>
                  <a:pt x="528" y="56"/>
                </a:moveTo>
                <a:cubicBezTo>
                  <a:pt x="408" y="80"/>
                  <a:pt x="264" y="104"/>
                  <a:pt x="192" y="248"/>
                </a:cubicBezTo>
                <a:cubicBezTo>
                  <a:pt x="120" y="392"/>
                  <a:pt x="0" y="744"/>
                  <a:pt x="96" y="920"/>
                </a:cubicBezTo>
                <a:cubicBezTo>
                  <a:pt x="192" y="1096"/>
                  <a:pt x="568" y="1344"/>
                  <a:pt x="768" y="1304"/>
                </a:cubicBezTo>
                <a:cubicBezTo>
                  <a:pt x="968" y="1264"/>
                  <a:pt x="1272" y="880"/>
                  <a:pt x="1296" y="680"/>
                </a:cubicBezTo>
                <a:cubicBezTo>
                  <a:pt x="1320" y="480"/>
                  <a:pt x="1040" y="208"/>
                  <a:pt x="912" y="104"/>
                </a:cubicBezTo>
                <a:cubicBezTo>
                  <a:pt x="784" y="0"/>
                  <a:pt x="648" y="32"/>
                  <a:pt x="528" y="56"/>
                </a:cubicBezTo>
                <a:close/>
              </a:path>
            </a:pathLst>
          </a:cu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3630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39269" name="Line 4"/>
          <p:cNvSpPr>
            <a:spLocks noChangeShapeType="1"/>
          </p:cNvSpPr>
          <p:nvPr/>
        </p:nvSpPr>
        <p:spPr bwMode="auto">
          <a:xfrm flipV="1">
            <a:off x="7391400" y="228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270" name="Line 5"/>
          <p:cNvSpPr>
            <a:spLocks noChangeShapeType="1"/>
          </p:cNvSpPr>
          <p:nvPr/>
        </p:nvSpPr>
        <p:spPr bwMode="auto">
          <a:xfrm>
            <a:off x="7391400" y="22860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271" name="Line 6"/>
          <p:cNvSpPr>
            <a:spLocks noChangeShapeType="1"/>
          </p:cNvSpPr>
          <p:nvPr/>
        </p:nvSpPr>
        <p:spPr bwMode="auto">
          <a:xfrm flipH="1">
            <a:off x="5334000" y="2286000"/>
            <a:ext cx="2057400" cy="1828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272" name="Line 7"/>
          <p:cNvSpPr>
            <a:spLocks noChangeShapeType="1"/>
          </p:cNvSpPr>
          <p:nvPr/>
        </p:nvSpPr>
        <p:spPr bwMode="auto">
          <a:xfrm flipV="1">
            <a:off x="7391400" y="2286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73" name="Line 12"/>
          <p:cNvSpPr>
            <a:spLocks noChangeShapeType="1"/>
          </p:cNvSpPr>
          <p:nvPr/>
        </p:nvSpPr>
        <p:spPr bwMode="auto">
          <a:xfrm>
            <a:off x="8077200" y="2590800"/>
            <a:ext cx="762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74" name="Line 13"/>
          <p:cNvSpPr>
            <a:spLocks noChangeShapeType="1"/>
          </p:cNvSpPr>
          <p:nvPr/>
        </p:nvSpPr>
        <p:spPr bwMode="auto">
          <a:xfrm flipH="1">
            <a:off x="5334000" y="3276600"/>
            <a:ext cx="990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9275" name="Picture 1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686800" y="2667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6" name="Picture 1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467600" y="1524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7" name="Picture 2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422900" y="41910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78" name="Date Placeholder 1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250BF7-D59E-4055-9B94-F7EB2C8882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79" name="Slide Number Placeholder 1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1C7A5A-4911-47F5-8D0E-387C3D506BA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280" name="Footer Placeholder 1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04782" y="0"/>
            <a:ext cx="8496334" cy="6402542"/>
          </a:xfrm>
          <a:prstGeom prst="rect">
            <a:avLst/>
          </a:prstGeom>
          <a:noFill/>
          <a:ln/>
          <a:effectLst/>
        </p:spPr>
      </p:pic>
      <p:sp>
        <p:nvSpPr>
          <p:cNvPr id="15872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F3718F-44CF-4BB5-8EC9-765A97FDB479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19B7B5-A1DB-4C20-BFAE-6F38B4F9E73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72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617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Problems with body forces</a:t>
            </a:r>
          </a:p>
        </p:txBody>
      </p:sp>
      <p:pic>
        <p:nvPicPr>
          <p:cNvPr id="159747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" y="990600"/>
            <a:ext cx="87630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AA0782-9EEE-48C6-A943-F06DF7D0677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74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29FDDA-6EB3-4827-A84B-3B3E1E4C81D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75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28600" y="304800"/>
            <a:ext cx="87630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1" name="Rectangle 4"/>
          <p:cNvSpPr>
            <a:spLocks noChangeArrowheads="1"/>
          </p:cNvSpPr>
          <p:nvPr/>
        </p:nvSpPr>
        <p:spPr bwMode="auto">
          <a:xfrm>
            <a:off x="5181600" y="3124200"/>
            <a:ext cx="3352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Line 5"/>
          <p:cNvSpPr>
            <a:spLocks noChangeShapeType="1"/>
          </p:cNvSpPr>
          <p:nvPr/>
        </p:nvSpPr>
        <p:spPr bwMode="auto">
          <a:xfrm flipV="1">
            <a:off x="6781800" y="23622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773" name="Line 6"/>
          <p:cNvSpPr>
            <a:spLocks noChangeShapeType="1"/>
          </p:cNvSpPr>
          <p:nvPr/>
        </p:nvSpPr>
        <p:spPr bwMode="auto">
          <a:xfrm>
            <a:off x="6781800" y="3429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0774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763000" y="3276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5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6781800" y="21336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6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823200" y="3530600"/>
            <a:ext cx="101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7" name="Line 10"/>
          <p:cNvSpPr>
            <a:spLocks noChangeShapeType="1"/>
          </p:cNvSpPr>
          <p:nvPr/>
        </p:nvSpPr>
        <p:spPr bwMode="auto">
          <a:xfrm>
            <a:off x="7696200" y="3429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778" name="Line 12"/>
          <p:cNvSpPr>
            <a:spLocks noChangeShapeType="1"/>
          </p:cNvSpPr>
          <p:nvPr/>
        </p:nvSpPr>
        <p:spPr bwMode="auto">
          <a:xfrm>
            <a:off x="6781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79" name="Line 13"/>
          <p:cNvSpPr>
            <a:spLocks noChangeShapeType="1"/>
          </p:cNvSpPr>
          <p:nvPr/>
        </p:nvSpPr>
        <p:spPr bwMode="auto">
          <a:xfrm>
            <a:off x="85344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80" name="Line 14"/>
          <p:cNvSpPr>
            <a:spLocks noChangeShapeType="1"/>
          </p:cNvSpPr>
          <p:nvPr/>
        </p:nvSpPr>
        <p:spPr bwMode="auto">
          <a:xfrm>
            <a:off x="6781800" y="41148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781" name="Freeform 15"/>
          <p:cNvSpPr>
            <a:spLocks/>
          </p:cNvSpPr>
          <p:nvPr/>
        </p:nvSpPr>
        <p:spPr bwMode="auto">
          <a:xfrm>
            <a:off x="6502400" y="3263900"/>
            <a:ext cx="533400" cy="317500"/>
          </a:xfrm>
          <a:custGeom>
            <a:avLst/>
            <a:gdLst>
              <a:gd name="T0" fmla="*/ 2147483647 w 336"/>
              <a:gd name="T1" fmla="*/ 2147483647 h 200"/>
              <a:gd name="T2" fmla="*/ 2147483647 w 336"/>
              <a:gd name="T3" fmla="*/ 2147483647 h 200"/>
              <a:gd name="T4" fmla="*/ 2147483647 w 336"/>
              <a:gd name="T5" fmla="*/ 2147483647 h 200"/>
              <a:gd name="T6" fmla="*/ 2147483647 w 336"/>
              <a:gd name="T7" fmla="*/ 2147483647 h 200"/>
              <a:gd name="T8" fmla="*/ 2147483647 w 33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"/>
              <a:gd name="T16" fmla="*/ 0 h 200"/>
              <a:gd name="T17" fmla="*/ 336 w 33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" h="200">
                <a:moveTo>
                  <a:pt x="32" y="200"/>
                </a:moveTo>
                <a:cubicBezTo>
                  <a:pt x="16" y="144"/>
                  <a:pt x="0" y="88"/>
                  <a:pt x="32" y="56"/>
                </a:cubicBezTo>
                <a:cubicBezTo>
                  <a:pt x="64" y="24"/>
                  <a:pt x="176" y="0"/>
                  <a:pt x="224" y="8"/>
                </a:cubicBezTo>
                <a:cubicBezTo>
                  <a:pt x="272" y="16"/>
                  <a:pt x="304" y="72"/>
                  <a:pt x="320" y="104"/>
                </a:cubicBezTo>
                <a:cubicBezTo>
                  <a:pt x="336" y="136"/>
                  <a:pt x="328" y="168"/>
                  <a:pt x="32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0782" name="Picture 1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985000" y="3225800"/>
            <a:ext cx="1778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83" name="Picture 1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7620000" y="39878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84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685800" y="2209800"/>
            <a:ext cx="36830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85" name="Date Placeholder 16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B817FE1-E97B-4F28-BB97-0591389C7F9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786" name="Slide Number Placeholder 17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4A86D81-469D-472C-B3DF-C49DBA3AECB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787" name="Footer Placeholder 1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" y="762000"/>
            <a:ext cx="8763000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CF9525-495A-4965-8B58-4DAFABFD26F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D5E79B-29B9-441E-B652-17A1E762C45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79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04791" y="344488"/>
            <a:ext cx="8610617" cy="5440413"/>
          </a:xfrm>
          <a:prstGeom prst="rect">
            <a:avLst/>
          </a:prstGeom>
          <a:noFill/>
          <a:ln/>
          <a:effectLst/>
        </p:spPr>
      </p:pic>
      <p:sp>
        <p:nvSpPr>
          <p:cNvPr id="16281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4AB7F1A-216A-4C69-B861-69014CF2714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AD088A-E22D-4FEB-81B2-5A82977F7A9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82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1600" y="457200"/>
            <a:ext cx="65024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4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D502A5-9F01-45C8-882C-E95C5C2DA530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F3F6C9-89E1-41E9-A62C-A243738EBD8F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4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7315200" cy="457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Digital image correlation (DIC)</a:t>
            </a:r>
            <a:endParaRPr lang="en-US" dirty="0"/>
          </a:p>
        </p:txBody>
      </p:sp>
      <p:pic>
        <p:nvPicPr>
          <p:cNvPr id="278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71600"/>
            <a:ext cx="6172200" cy="37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79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06667" cy="545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6324600" cy="552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47200"/>
            <a:ext cx="3343275" cy="61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04800"/>
            <a:ext cx="3427352" cy="61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572000" y="5943600"/>
            <a:ext cx="3810000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0" dirty="0" smtClean="0"/>
              <a:t>Deformed pattern: identical  space in 2d </a:t>
            </a:r>
            <a:r>
              <a:rPr lang="en-US" sz="1200" i="0" dirty="0" err="1" smtClean="0"/>
              <a:t>captued</a:t>
            </a:r>
            <a:r>
              <a:rPr lang="en-US" sz="1200" i="0" dirty="0" smtClean="0"/>
              <a:t> as in the reference configuration.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7006" y="304799"/>
            <a:ext cx="1219994" cy="6128776"/>
            <a:chOff x="1447006" y="304799"/>
            <a:chExt cx="1219994" cy="6128776"/>
          </a:xfrm>
        </p:grpSpPr>
        <p:cxnSp>
          <p:nvCxnSpPr>
            <p:cNvPr id="14" name="Straight Connector 13"/>
            <p:cNvCxnSpPr/>
            <p:nvPr/>
          </p:nvCxnSpPr>
          <p:spPr bwMode="auto">
            <a:xfrm rot="5400000">
              <a:off x="-1600597" y="3352402"/>
              <a:ext cx="6096794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rot="5400000">
              <a:off x="-1285329" y="3342729"/>
              <a:ext cx="6096001" cy="2014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endCxn id="206850" idx="2"/>
            </p:cNvCxnSpPr>
            <p:nvPr/>
          </p:nvCxnSpPr>
          <p:spPr bwMode="auto">
            <a:xfrm rot="5400000">
              <a:off x="-1008873" y="3366310"/>
              <a:ext cx="6128776" cy="575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16200000" flipH="1">
              <a:off x="-694879" y="3343721"/>
              <a:ext cx="6096000" cy="1815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16200000" flipH="1">
              <a:off x="-381001" y="3352799"/>
              <a:ext cx="6096000" cy="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1447800" y="304800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447800" y="685800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1082842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447800" y="1395663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447800" y="1708484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1447800" y="2021305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1447800" y="2334126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1447800" y="2646947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1447800" y="2959768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1447800" y="3272589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447800" y="3585410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447800" y="3898231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447800" y="4211052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1447800" y="4523873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1447800" y="4836694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447800" y="5149515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447800" y="5462336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1447800" y="5775157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1447800" y="6087978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1447800" y="6400800"/>
              <a:ext cx="12192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TextBox 9"/>
          <p:cNvSpPr txBox="1"/>
          <p:nvPr/>
        </p:nvSpPr>
        <p:spPr>
          <a:xfrm>
            <a:off x="228600" y="5943600"/>
            <a:ext cx="3810000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i="0" dirty="0" smtClean="0"/>
              <a:t>Initial speckle pattern: reference configuration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2057400" y="2057400"/>
            <a:ext cx="246888" cy="246888"/>
          </a:xfrm>
          <a:prstGeom prst="rect">
            <a:avLst/>
          </a:prstGeom>
          <a:solidFill>
            <a:srgbClr val="FF0000">
              <a:alpha val="31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400800" y="1981200"/>
            <a:ext cx="246888" cy="475488"/>
          </a:xfrm>
          <a:prstGeom prst="rect">
            <a:avLst/>
          </a:prstGeom>
          <a:solidFill>
            <a:srgbClr val="FF0000">
              <a:alpha val="31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58" name="Straight Arrow Connector 57"/>
          <p:cNvCxnSpPr>
            <a:stCxn id="55" idx="3"/>
          </p:cNvCxnSpPr>
          <p:nvPr/>
        </p:nvCxnSpPr>
        <p:spPr bwMode="auto">
          <a:xfrm>
            <a:off x="2304288" y="2180844"/>
            <a:ext cx="4248912" cy="28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" name="Picture 6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800" y="2590800"/>
            <a:ext cx="2767589" cy="210921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2900" y="152400"/>
            <a:ext cx="8432800" cy="62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534DCF-1F76-4CFD-9F91-C2C4A06FEDB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A07E62-290D-4684-BE8F-8367F4E8DEE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029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4" name="Picture 1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80930" y="762000"/>
            <a:ext cx="8763118" cy="38100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3154" y="838200"/>
            <a:ext cx="8737289" cy="32761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 u="sng"/>
              <a:t>Methods based on the Fourier transform</a:t>
            </a:r>
          </a:p>
        </p:txBody>
      </p:sp>
      <p:pic>
        <p:nvPicPr>
          <p:cNvPr id="164867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17500" y="685800"/>
            <a:ext cx="8763000" cy="612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DAAD97-0CE5-4617-B56C-D78C8B8BD5A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6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CE5F95-5E21-4795-A4DE-964FB29846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7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1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762000"/>
            <a:ext cx="8763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A55B15-310D-4960-8E64-57905B9A373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8372B-B236-4A55-8A6A-2EA675ED697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"/>
            <a:ext cx="87630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9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983A25-83FF-4D80-BC6E-CEE4F84860B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E29283-C633-44DF-8D06-03914368065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381000"/>
            <a:ext cx="8763000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93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458925-294C-4CDD-B4C3-F2E69F3051D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F1B169-DEA8-4C71-9AC4-8972D4F8901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C:\Documents and Settings\Dr. Sumeet Basu\My Documents\me622_2010\FTpairs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914400"/>
            <a:ext cx="28273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3" name="Picture 3" descr="C:\Documents and Settings\Dr. Sumeet Basu\My Documents\me622_2010\FTpairs2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75313" y="1295400"/>
            <a:ext cx="29654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7848600" cy="11969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Fourier transform pairs from http://www.engin.brown.edu/courses/en224/singular/singular.html</a:t>
            </a:r>
          </a:p>
        </p:txBody>
      </p:sp>
      <p:pic>
        <p:nvPicPr>
          <p:cNvPr id="168965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676400" y="914400"/>
            <a:ext cx="508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6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5740400" y="1066800"/>
            <a:ext cx="508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7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895600" y="838200"/>
            <a:ext cx="863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8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442200" y="1066800"/>
            <a:ext cx="863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9" name="Line 11"/>
          <p:cNvSpPr>
            <a:spLocks noChangeShapeType="1"/>
          </p:cNvSpPr>
          <p:nvPr/>
        </p:nvSpPr>
        <p:spPr bwMode="auto">
          <a:xfrm>
            <a:off x="2514600" y="914400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970" name="Line 12"/>
          <p:cNvSpPr>
            <a:spLocks noChangeShapeType="1"/>
          </p:cNvSpPr>
          <p:nvPr/>
        </p:nvSpPr>
        <p:spPr bwMode="auto">
          <a:xfrm>
            <a:off x="6858000" y="10668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971" name="Line 13"/>
          <p:cNvSpPr>
            <a:spLocks noChangeShapeType="1"/>
          </p:cNvSpPr>
          <p:nvPr/>
        </p:nvSpPr>
        <p:spPr bwMode="auto">
          <a:xfrm>
            <a:off x="1371600" y="12192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972" name="Line 14"/>
          <p:cNvSpPr>
            <a:spLocks noChangeShapeType="1"/>
          </p:cNvSpPr>
          <p:nvPr/>
        </p:nvSpPr>
        <p:spPr bwMode="auto">
          <a:xfrm>
            <a:off x="5486400" y="13716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973" name="Date Placeholder 1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302F41-8F04-4963-9467-61CDA2ED17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4" name="Slide Number Placeholder 1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5ADEF-C957-4CEE-8014-228A2901C4F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5" name="Footer Placeholder 1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5900" y="1168400"/>
            <a:ext cx="8763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87" name="Text Box 7"/>
          <p:cNvSpPr txBox="1">
            <a:spLocks noChangeArrowheads="1"/>
          </p:cNvSpPr>
          <p:nvPr/>
        </p:nvSpPr>
        <p:spPr bwMode="auto">
          <a:xfrm>
            <a:off x="304800" y="2286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Problems in infinite solids subject to body forces</a:t>
            </a:r>
          </a:p>
        </p:txBody>
      </p:sp>
      <p:sp>
        <p:nvSpPr>
          <p:cNvPr id="1699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32747-B0B1-4D79-82BA-393A9B8E87F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1D68F5-4F4F-448F-9DA6-F8CA8EF1332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0200" y="4572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101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DEA9D6-D2D6-4FD0-BC47-B312CB12B05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9E2F94-507E-4080-B5C9-FD123ED69F6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5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0" y="76200"/>
            <a:ext cx="8763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5" name="Freeform 8"/>
          <p:cNvSpPr>
            <a:spLocks noChangeAspect="1"/>
          </p:cNvSpPr>
          <p:nvPr/>
        </p:nvSpPr>
        <p:spPr bwMode="auto">
          <a:xfrm>
            <a:off x="6781800" y="3124200"/>
            <a:ext cx="1692275" cy="2249488"/>
          </a:xfrm>
          <a:custGeom>
            <a:avLst/>
            <a:gdLst>
              <a:gd name="T0" fmla="*/ 2147483647 w 1336"/>
              <a:gd name="T1" fmla="*/ 2147483647 h 1776"/>
              <a:gd name="T2" fmla="*/ 2147483647 w 1336"/>
              <a:gd name="T3" fmla="*/ 2147483647 h 1776"/>
              <a:gd name="T4" fmla="*/ 2147483647 w 1336"/>
              <a:gd name="T5" fmla="*/ 2147483647 h 1776"/>
              <a:gd name="T6" fmla="*/ 2147483647 w 1336"/>
              <a:gd name="T7" fmla="*/ 2147483647 h 1776"/>
              <a:gd name="T8" fmla="*/ 2147483647 w 1336"/>
              <a:gd name="T9" fmla="*/ 2147483647 h 1776"/>
              <a:gd name="T10" fmla="*/ 2147483647 w 1336"/>
              <a:gd name="T11" fmla="*/ 2147483647 h 1776"/>
              <a:gd name="T12" fmla="*/ 2147483647 w 1336"/>
              <a:gd name="T13" fmla="*/ 2147483647 h 1776"/>
              <a:gd name="T14" fmla="*/ 2147483647 w 1336"/>
              <a:gd name="T15" fmla="*/ 2147483647 h 17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6"/>
              <a:gd name="T25" fmla="*/ 0 h 1776"/>
              <a:gd name="T26" fmla="*/ 1336 w 1336"/>
              <a:gd name="T27" fmla="*/ 1776 h 17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6" h="1776">
                <a:moveTo>
                  <a:pt x="560" y="48"/>
                </a:moveTo>
                <a:cubicBezTo>
                  <a:pt x="416" y="88"/>
                  <a:pt x="64" y="184"/>
                  <a:pt x="32" y="336"/>
                </a:cubicBezTo>
                <a:cubicBezTo>
                  <a:pt x="0" y="488"/>
                  <a:pt x="336" y="768"/>
                  <a:pt x="368" y="960"/>
                </a:cubicBezTo>
                <a:cubicBezTo>
                  <a:pt x="400" y="1152"/>
                  <a:pt x="144" y="1376"/>
                  <a:pt x="224" y="1488"/>
                </a:cubicBezTo>
                <a:cubicBezTo>
                  <a:pt x="304" y="1600"/>
                  <a:pt x="664" y="1776"/>
                  <a:pt x="848" y="1632"/>
                </a:cubicBezTo>
                <a:cubicBezTo>
                  <a:pt x="1032" y="1488"/>
                  <a:pt x="1320" y="880"/>
                  <a:pt x="1328" y="624"/>
                </a:cubicBezTo>
                <a:cubicBezTo>
                  <a:pt x="1336" y="368"/>
                  <a:pt x="1024" y="192"/>
                  <a:pt x="896" y="96"/>
                </a:cubicBezTo>
                <a:cubicBezTo>
                  <a:pt x="768" y="0"/>
                  <a:pt x="704" y="8"/>
                  <a:pt x="560" y="4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36" name="Line 18"/>
          <p:cNvSpPr>
            <a:spLocks noChangeShapeType="1"/>
          </p:cNvSpPr>
          <p:nvPr/>
        </p:nvSpPr>
        <p:spPr bwMode="auto">
          <a:xfrm flipV="1">
            <a:off x="7635875" y="37734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37" name="Line 19"/>
          <p:cNvSpPr>
            <a:spLocks noChangeShapeType="1"/>
          </p:cNvSpPr>
          <p:nvPr/>
        </p:nvSpPr>
        <p:spPr bwMode="auto">
          <a:xfrm>
            <a:off x="7696200" y="445928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2038" name="Picture 4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65975" y="3468688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9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385175" y="4535488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88275" y="4179888"/>
            <a:ext cx="203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41" name="Line 43"/>
          <p:cNvSpPr>
            <a:spLocks noChangeShapeType="1"/>
          </p:cNvSpPr>
          <p:nvPr/>
        </p:nvSpPr>
        <p:spPr bwMode="auto">
          <a:xfrm flipH="1">
            <a:off x="7635875" y="4459288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42" name="Date Placeholder 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F09435-F827-49F0-ABEC-7AE00039014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3" name="Slide Number Placeholder 1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57C77-94EB-4C21-9152-FCDDE0ED0A1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4" name="Footer Placeholder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8763000" cy="65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FAF390-54A7-44E2-A259-4D8967A1BF9C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A970D9-2556-4820-8C96-955DA490FC5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3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100" y="762000"/>
            <a:ext cx="87376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17CADE-EAF9-4C23-99A5-7FA87581747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ED47C7-9FBF-4576-858D-F771ADC82A7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" y="838200"/>
            <a:ext cx="87630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07A0D8-49F2-47B8-A29D-C94100E3207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005C40-DA98-4FF1-A4E7-F91BA606934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1295400" y="3810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Finding the Airy stress function using Fourier transforms: half plane problems</a:t>
            </a:r>
          </a:p>
        </p:txBody>
      </p:sp>
      <p:pic>
        <p:nvPicPr>
          <p:cNvPr id="175107" name="Picture 3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39800" y="1524000"/>
            <a:ext cx="68580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14B4A-38F8-416D-AD06-6FE6D43FB9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0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232736-E026-4AED-80E7-13C671B3618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1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381000"/>
            <a:ext cx="8737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CBF67-2ABC-4984-A554-620C928A79C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E11F1A-65B8-4C63-848B-85DAB0BE27D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1000"/>
            <a:ext cx="822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681EF4-3F0E-46DA-8736-0E81BC84F0D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7771C6-36C1-4701-8492-B7A8506F576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reeform 2"/>
          <p:cNvSpPr>
            <a:spLocks/>
          </p:cNvSpPr>
          <p:nvPr/>
        </p:nvSpPr>
        <p:spPr bwMode="auto">
          <a:xfrm>
            <a:off x="6235700" y="22479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79" name="Line 3"/>
          <p:cNvSpPr>
            <a:spLocks noChangeShapeType="1"/>
          </p:cNvSpPr>
          <p:nvPr/>
        </p:nvSpPr>
        <p:spPr bwMode="auto">
          <a:xfrm>
            <a:off x="6324600" y="22479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0" name="Line 4"/>
          <p:cNvSpPr>
            <a:spLocks noChangeShapeType="1"/>
          </p:cNvSpPr>
          <p:nvPr/>
        </p:nvSpPr>
        <p:spPr bwMode="auto">
          <a:xfrm>
            <a:off x="7543800" y="2209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1" name="Line 5"/>
          <p:cNvSpPr>
            <a:spLocks noChangeShapeType="1"/>
          </p:cNvSpPr>
          <p:nvPr/>
        </p:nvSpPr>
        <p:spPr bwMode="auto">
          <a:xfrm>
            <a:off x="7543800" y="22479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82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67600" y="3073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763000" y="20447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6858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5" name="Freeform 9"/>
          <p:cNvSpPr>
            <a:spLocks/>
          </p:cNvSpPr>
          <p:nvPr/>
        </p:nvSpPr>
        <p:spPr bwMode="auto">
          <a:xfrm>
            <a:off x="6248400" y="1765300"/>
            <a:ext cx="2514600" cy="266700"/>
          </a:xfrm>
          <a:custGeom>
            <a:avLst/>
            <a:gdLst>
              <a:gd name="T0" fmla="*/ 0 w 1584"/>
              <a:gd name="T1" fmla="*/ 2147483647 h 168"/>
              <a:gd name="T2" fmla="*/ 2147483647 w 1584"/>
              <a:gd name="T3" fmla="*/ 2147483647 h 168"/>
              <a:gd name="T4" fmla="*/ 2147483647 w 1584"/>
              <a:gd name="T5" fmla="*/ 2147483647 h 168"/>
              <a:gd name="T6" fmla="*/ 2147483647 w 1584"/>
              <a:gd name="T7" fmla="*/ 2147483647 h 168"/>
              <a:gd name="T8" fmla="*/ 2147483647 w 1584"/>
              <a:gd name="T9" fmla="*/ 2147483647 h 168"/>
              <a:gd name="T10" fmla="*/ 2147483647 w 1584"/>
              <a:gd name="T11" fmla="*/ 2147483647 h 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84"/>
              <a:gd name="T19" fmla="*/ 0 h 168"/>
              <a:gd name="T20" fmla="*/ 1584 w 1584"/>
              <a:gd name="T21" fmla="*/ 168 h 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84" h="168">
                <a:moveTo>
                  <a:pt x="0" y="160"/>
                </a:moveTo>
                <a:cubicBezTo>
                  <a:pt x="104" y="112"/>
                  <a:pt x="208" y="64"/>
                  <a:pt x="336" y="64"/>
                </a:cubicBezTo>
                <a:cubicBezTo>
                  <a:pt x="464" y="64"/>
                  <a:pt x="624" y="152"/>
                  <a:pt x="768" y="160"/>
                </a:cubicBezTo>
                <a:cubicBezTo>
                  <a:pt x="912" y="168"/>
                  <a:pt x="1088" y="136"/>
                  <a:pt x="1200" y="112"/>
                </a:cubicBezTo>
                <a:cubicBezTo>
                  <a:pt x="1312" y="88"/>
                  <a:pt x="1376" y="32"/>
                  <a:pt x="1440" y="16"/>
                </a:cubicBezTo>
                <a:cubicBezTo>
                  <a:pt x="1504" y="0"/>
                  <a:pt x="1544" y="8"/>
                  <a:pt x="1584" y="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6" name="Line 10"/>
          <p:cNvSpPr>
            <a:spLocks noChangeShapeType="1"/>
          </p:cNvSpPr>
          <p:nvPr/>
        </p:nvSpPr>
        <p:spPr bwMode="auto">
          <a:xfrm>
            <a:off x="64008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7" name="Line 11"/>
          <p:cNvSpPr>
            <a:spLocks noChangeShapeType="1"/>
          </p:cNvSpPr>
          <p:nvPr/>
        </p:nvSpPr>
        <p:spPr bwMode="auto">
          <a:xfrm>
            <a:off x="73914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8" name="Line 12"/>
          <p:cNvSpPr>
            <a:spLocks noChangeShapeType="1"/>
          </p:cNvSpPr>
          <p:nvPr/>
        </p:nvSpPr>
        <p:spPr bwMode="auto">
          <a:xfrm>
            <a:off x="78486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9" name="Line 13"/>
          <p:cNvSpPr>
            <a:spLocks noChangeShapeType="1"/>
          </p:cNvSpPr>
          <p:nvPr/>
        </p:nvSpPr>
        <p:spPr bwMode="auto">
          <a:xfrm>
            <a:off x="8382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90" name="Line 14"/>
          <p:cNvSpPr>
            <a:spLocks noChangeShapeType="1"/>
          </p:cNvSpPr>
          <p:nvPr/>
        </p:nvSpPr>
        <p:spPr bwMode="auto">
          <a:xfrm>
            <a:off x="8686800" y="17907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91" name="Picture 1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72400" y="1638300"/>
            <a:ext cx="457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2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304800" y="838200"/>
            <a:ext cx="5511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93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295400" y="5257800"/>
            <a:ext cx="586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94" name="Date Placeholder 17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95B499-6579-4C5F-A922-2BA93EFDCE1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5" name="Slide Number Placeholder 18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B396FA-8B24-433E-9BAE-010DE9676F4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6" name="Footer Placeholder 1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1200" y="457200"/>
            <a:ext cx="75946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A7B398-E8AB-42E6-9ADA-E173563465A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EF99B6-6F87-42EB-9C69-2763A213103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" y="381000"/>
            <a:ext cx="87630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46C81-4940-4B55-ADAD-EAA98B04675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ABB8E9-1761-4FB5-A23F-94ADB1F0529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609600"/>
            <a:ext cx="7340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E5A7B1-A598-46F9-9B49-3BF2B8AD628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18D953-D03D-4BB6-B251-B4DDAAC7399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reeform 2"/>
          <p:cNvSpPr>
            <a:spLocks/>
          </p:cNvSpPr>
          <p:nvPr/>
        </p:nvSpPr>
        <p:spPr bwMode="auto">
          <a:xfrm>
            <a:off x="5905500" y="12700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5" name="Line 3"/>
          <p:cNvSpPr>
            <a:spLocks noChangeShapeType="1"/>
          </p:cNvSpPr>
          <p:nvPr/>
        </p:nvSpPr>
        <p:spPr bwMode="auto">
          <a:xfrm>
            <a:off x="5994400" y="1270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6" name="Line 4"/>
          <p:cNvSpPr>
            <a:spLocks noChangeShapeType="1"/>
          </p:cNvSpPr>
          <p:nvPr/>
        </p:nvSpPr>
        <p:spPr bwMode="auto">
          <a:xfrm>
            <a:off x="7213600" y="129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>
            <a:off x="7213600" y="1270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78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137400" y="2159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9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432800" y="10668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0" name="Line 8"/>
          <p:cNvSpPr>
            <a:spLocks noChangeShapeType="1"/>
          </p:cNvSpPr>
          <p:nvPr/>
        </p:nvSpPr>
        <p:spPr bwMode="auto">
          <a:xfrm>
            <a:off x="6527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81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150100" y="660400"/>
            <a:ext cx="1041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2" name="Line 10"/>
          <p:cNvSpPr>
            <a:spLocks noChangeShapeType="1"/>
          </p:cNvSpPr>
          <p:nvPr/>
        </p:nvSpPr>
        <p:spPr bwMode="auto">
          <a:xfrm>
            <a:off x="6680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6832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4" name="Line 12"/>
          <p:cNvSpPr>
            <a:spLocks noChangeShapeType="1"/>
          </p:cNvSpPr>
          <p:nvPr/>
        </p:nvSpPr>
        <p:spPr bwMode="auto">
          <a:xfrm>
            <a:off x="6985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5" name="Line 13"/>
          <p:cNvSpPr>
            <a:spLocks noChangeShapeType="1"/>
          </p:cNvSpPr>
          <p:nvPr/>
        </p:nvSpPr>
        <p:spPr bwMode="auto">
          <a:xfrm>
            <a:off x="7137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6" name="Line 14"/>
          <p:cNvSpPr>
            <a:spLocks noChangeShapeType="1"/>
          </p:cNvSpPr>
          <p:nvPr/>
        </p:nvSpPr>
        <p:spPr bwMode="auto">
          <a:xfrm>
            <a:off x="7289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7" name="Line 15"/>
          <p:cNvSpPr>
            <a:spLocks noChangeShapeType="1"/>
          </p:cNvSpPr>
          <p:nvPr/>
        </p:nvSpPr>
        <p:spPr bwMode="auto">
          <a:xfrm>
            <a:off x="7442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8" name="Line 16"/>
          <p:cNvSpPr>
            <a:spLocks noChangeShapeType="1"/>
          </p:cNvSpPr>
          <p:nvPr/>
        </p:nvSpPr>
        <p:spPr bwMode="auto">
          <a:xfrm>
            <a:off x="7594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>
            <a:off x="7747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7899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1" name="Line 19"/>
          <p:cNvSpPr>
            <a:spLocks noChangeShapeType="1"/>
          </p:cNvSpPr>
          <p:nvPr/>
        </p:nvSpPr>
        <p:spPr bwMode="auto">
          <a:xfrm>
            <a:off x="65532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2" name="Line 20"/>
          <p:cNvSpPr>
            <a:spLocks noChangeShapeType="1"/>
          </p:cNvSpPr>
          <p:nvPr/>
        </p:nvSpPr>
        <p:spPr bwMode="auto">
          <a:xfrm>
            <a:off x="79248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3" name="Line 21"/>
          <p:cNvSpPr>
            <a:spLocks noChangeShapeType="1"/>
          </p:cNvSpPr>
          <p:nvPr/>
        </p:nvSpPr>
        <p:spPr bwMode="auto">
          <a:xfrm>
            <a:off x="6553200" y="14605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94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15367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95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79400" y="685800"/>
            <a:ext cx="5511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96" name="Picture 2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457200" y="3048000"/>
            <a:ext cx="66802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97" name="Date Placeholder 2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41DEE3-BAAB-4619-B42F-CBDA17BE9C0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8" name="Slide Number Placeholder 2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9CF49A-D92A-497B-89AF-00B7FCDB4BA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9" name="Footer Placeholder 2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28600" y="3505200"/>
            <a:ext cx="8763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39" name="Freeform 4"/>
          <p:cNvSpPr>
            <a:spLocks/>
          </p:cNvSpPr>
          <p:nvPr/>
        </p:nvSpPr>
        <p:spPr bwMode="auto">
          <a:xfrm>
            <a:off x="5486400" y="1295400"/>
            <a:ext cx="2095500" cy="2133600"/>
          </a:xfrm>
          <a:custGeom>
            <a:avLst/>
            <a:gdLst>
              <a:gd name="T0" fmla="*/ 2147483647 w 1320"/>
              <a:gd name="T1" fmla="*/ 2147483647 h 1344"/>
              <a:gd name="T2" fmla="*/ 2147483647 w 1320"/>
              <a:gd name="T3" fmla="*/ 2147483647 h 1344"/>
              <a:gd name="T4" fmla="*/ 2147483647 w 1320"/>
              <a:gd name="T5" fmla="*/ 2147483647 h 1344"/>
              <a:gd name="T6" fmla="*/ 2147483647 w 1320"/>
              <a:gd name="T7" fmla="*/ 2147483647 h 1344"/>
              <a:gd name="T8" fmla="*/ 2147483647 w 1320"/>
              <a:gd name="T9" fmla="*/ 2147483647 h 1344"/>
              <a:gd name="T10" fmla="*/ 2147483647 w 1320"/>
              <a:gd name="T11" fmla="*/ 2147483647 h 1344"/>
              <a:gd name="T12" fmla="*/ 2147483647 w 1320"/>
              <a:gd name="T13" fmla="*/ 2147483647 h 1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20"/>
              <a:gd name="T22" fmla="*/ 0 h 1344"/>
              <a:gd name="T23" fmla="*/ 1320 w 1320"/>
              <a:gd name="T24" fmla="*/ 1344 h 1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20" h="1344">
                <a:moveTo>
                  <a:pt x="528" y="56"/>
                </a:moveTo>
                <a:cubicBezTo>
                  <a:pt x="408" y="80"/>
                  <a:pt x="264" y="104"/>
                  <a:pt x="192" y="248"/>
                </a:cubicBezTo>
                <a:cubicBezTo>
                  <a:pt x="120" y="392"/>
                  <a:pt x="0" y="744"/>
                  <a:pt x="96" y="920"/>
                </a:cubicBezTo>
                <a:cubicBezTo>
                  <a:pt x="192" y="1096"/>
                  <a:pt x="568" y="1344"/>
                  <a:pt x="768" y="1304"/>
                </a:cubicBezTo>
                <a:cubicBezTo>
                  <a:pt x="968" y="1264"/>
                  <a:pt x="1272" y="880"/>
                  <a:pt x="1296" y="680"/>
                </a:cubicBezTo>
                <a:cubicBezTo>
                  <a:pt x="1320" y="480"/>
                  <a:pt x="1040" y="208"/>
                  <a:pt x="912" y="104"/>
                </a:cubicBezTo>
                <a:cubicBezTo>
                  <a:pt x="784" y="0"/>
                  <a:pt x="648" y="32"/>
                  <a:pt x="528" y="56"/>
                </a:cubicBezTo>
                <a:close/>
              </a:path>
            </a:pathLst>
          </a:cu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42340" name="Line 5"/>
          <p:cNvSpPr>
            <a:spLocks noChangeShapeType="1"/>
          </p:cNvSpPr>
          <p:nvPr/>
        </p:nvSpPr>
        <p:spPr bwMode="auto">
          <a:xfrm flipV="1">
            <a:off x="6781800" y="762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341" name="Line 6"/>
          <p:cNvSpPr>
            <a:spLocks noChangeShapeType="1"/>
          </p:cNvSpPr>
          <p:nvPr/>
        </p:nvSpPr>
        <p:spPr bwMode="auto">
          <a:xfrm>
            <a:off x="6781800" y="21336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342" name="Line 8"/>
          <p:cNvSpPr>
            <a:spLocks noChangeShapeType="1"/>
          </p:cNvSpPr>
          <p:nvPr/>
        </p:nvSpPr>
        <p:spPr bwMode="auto">
          <a:xfrm flipV="1">
            <a:off x="6781800" y="76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343" name="Line 9"/>
          <p:cNvSpPr>
            <a:spLocks noChangeShapeType="1"/>
          </p:cNvSpPr>
          <p:nvPr/>
        </p:nvSpPr>
        <p:spPr bwMode="auto">
          <a:xfrm>
            <a:off x="7467600" y="2438400"/>
            <a:ext cx="762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344" name="Line 10"/>
          <p:cNvSpPr>
            <a:spLocks noChangeShapeType="1"/>
          </p:cNvSpPr>
          <p:nvPr/>
        </p:nvSpPr>
        <p:spPr bwMode="auto">
          <a:xfrm flipH="1">
            <a:off x="5715000" y="2209800"/>
            <a:ext cx="990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2345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0772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6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6858000" y="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7" name="Picture 1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5664200" y="31242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8" name="Line 15"/>
          <p:cNvSpPr>
            <a:spLocks noChangeShapeType="1"/>
          </p:cNvSpPr>
          <p:nvPr/>
        </p:nvSpPr>
        <p:spPr bwMode="auto">
          <a:xfrm flipH="1">
            <a:off x="6477000" y="21336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349" name="Line 16"/>
          <p:cNvSpPr>
            <a:spLocks noChangeShapeType="1"/>
          </p:cNvSpPr>
          <p:nvPr/>
        </p:nvSpPr>
        <p:spPr bwMode="auto">
          <a:xfrm flipV="1">
            <a:off x="7315200" y="16764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2350" name="Picture 1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162800" y="14478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51" name="Text Box 19"/>
          <p:cNvSpPr txBox="1">
            <a:spLocks noChangeArrowheads="1"/>
          </p:cNvSpPr>
          <p:nvPr/>
        </p:nvSpPr>
        <p:spPr bwMode="auto">
          <a:xfrm>
            <a:off x="1143000" y="5334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Plane stress</a:t>
            </a:r>
          </a:p>
        </p:txBody>
      </p:sp>
      <p:sp>
        <p:nvSpPr>
          <p:cNvPr id="142352" name="Line 20"/>
          <p:cNvSpPr>
            <a:spLocks noChangeShapeType="1"/>
          </p:cNvSpPr>
          <p:nvPr/>
        </p:nvSpPr>
        <p:spPr bwMode="auto">
          <a:xfrm flipH="1" flipV="1">
            <a:off x="6324600" y="609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353" name="Line 21"/>
          <p:cNvSpPr>
            <a:spLocks noChangeShapeType="1"/>
          </p:cNvSpPr>
          <p:nvPr/>
        </p:nvSpPr>
        <p:spPr bwMode="auto">
          <a:xfrm flipV="1">
            <a:off x="6934200" y="6096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354" name="Line 22"/>
          <p:cNvSpPr>
            <a:spLocks noChangeShapeType="1"/>
          </p:cNvSpPr>
          <p:nvPr/>
        </p:nvSpPr>
        <p:spPr bwMode="auto">
          <a:xfrm flipV="1">
            <a:off x="6629400" y="533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2355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5943600" y="228600"/>
            <a:ext cx="71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56" name="Date Placeholder 1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C1E090-8F46-41CB-BBFC-099D670D3B74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357" name="Slide Number Placeholder 2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D853F96-11F1-4AEF-A7A8-11152844B18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358" name="Footer Placeholder 2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reeform 4"/>
          <p:cNvSpPr>
            <a:spLocks/>
          </p:cNvSpPr>
          <p:nvPr/>
        </p:nvSpPr>
        <p:spPr bwMode="auto">
          <a:xfrm>
            <a:off x="5410200" y="46101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299" name="Line 5"/>
          <p:cNvSpPr>
            <a:spLocks noChangeShapeType="1"/>
          </p:cNvSpPr>
          <p:nvPr/>
        </p:nvSpPr>
        <p:spPr bwMode="auto">
          <a:xfrm>
            <a:off x="5499100" y="46101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0" name="Line 6"/>
          <p:cNvSpPr>
            <a:spLocks noChangeShapeType="1"/>
          </p:cNvSpPr>
          <p:nvPr/>
        </p:nvSpPr>
        <p:spPr bwMode="auto">
          <a:xfrm>
            <a:off x="67183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1" name="Line 7"/>
          <p:cNvSpPr>
            <a:spLocks noChangeShapeType="1"/>
          </p:cNvSpPr>
          <p:nvPr/>
        </p:nvSpPr>
        <p:spPr bwMode="auto">
          <a:xfrm>
            <a:off x="6718300" y="46101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2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642100" y="5435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7937500" y="44069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4" name="Line 10"/>
          <p:cNvSpPr>
            <a:spLocks noChangeShapeType="1"/>
          </p:cNvSpPr>
          <p:nvPr/>
        </p:nvSpPr>
        <p:spPr bwMode="auto">
          <a:xfrm>
            <a:off x="6032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5" name="Picture 1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6654800" y="4000500"/>
            <a:ext cx="10414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6" name="Line 12"/>
          <p:cNvSpPr>
            <a:spLocks noChangeShapeType="1"/>
          </p:cNvSpPr>
          <p:nvPr/>
        </p:nvSpPr>
        <p:spPr bwMode="auto">
          <a:xfrm>
            <a:off x="6184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7" name="Line 13"/>
          <p:cNvSpPr>
            <a:spLocks noChangeShapeType="1"/>
          </p:cNvSpPr>
          <p:nvPr/>
        </p:nvSpPr>
        <p:spPr bwMode="auto">
          <a:xfrm>
            <a:off x="6337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8" name="Line 14"/>
          <p:cNvSpPr>
            <a:spLocks noChangeShapeType="1"/>
          </p:cNvSpPr>
          <p:nvPr/>
        </p:nvSpPr>
        <p:spPr bwMode="auto">
          <a:xfrm>
            <a:off x="6489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9" name="Line 15"/>
          <p:cNvSpPr>
            <a:spLocks noChangeShapeType="1"/>
          </p:cNvSpPr>
          <p:nvPr/>
        </p:nvSpPr>
        <p:spPr bwMode="auto">
          <a:xfrm>
            <a:off x="6642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0" name="Line 16"/>
          <p:cNvSpPr>
            <a:spLocks noChangeShapeType="1"/>
          </p:cNvSpPr>
          <p:nvPr/>
        </p:nvSpPr>
        <p:spPr bwMode="auto">
          <a:xfrm>
            <a:off x="6794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1" name="Line 17"/>
          <p:cNvSpPr>
            <a:spLocks noChangeShapeType="1"/>
          </p:cNvSpPr>
          <p:nvPr/>
        </p:nvSpPr>
        <p:spPr bwMode="auto">
          <a:xfrm>
            <a:off x="6946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2" name="Line 18"/>
          <p:cNvSpPr>
            <a:spLocks noChangeShapeType="1"/>
          </p:cNvSpPr>
          <p:nvPr/>
        </p:nvSpPr>
        <p:spPr bwMode="auto">
          <a:xfrm>
            <a:off x="7099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Line 19"/>
          <p:cNvSpPr>
            <a:spLocks noChangeShapeType="1"/>
          </p:cNvSpPr>
          <p:nvPr/>
        </p:nvSpPr>
        <p:spPr bwMode="auto">
          <a:xfrm>
            <a:off x="7251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4" name="Picture 4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52400" y="457200"/>
            <a:ext cx="87630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15" name="Line 20"/>
          <p:cNvSpPr>
            <a:spLocks noChangeShapeType="1"/>
          </p:cNvSpPr>
          <p:nvPr/>
        </p:nvSpPr>
        <p:spPr bwMode="auto">
          <a:xfrm>
            <a:off x="7404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60579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74295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057900" y="4800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9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591300" y="48768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6705600" y="47244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Oval 26"/>
          <p:cNvSpPr>
            <a:spLocks noChangeArrowheads="1"/>
          </p:cNvSpPr>
          <p:nvPr/>
        </p:nvSpPr>
        <p:spPr bwMode="auto">
          <a:xfrm>
            <a:off x="76200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322" name="Line 27"/>
          <p:cNvSpPr>
            <a:spLocks noChangeShapeType="1"/>
          </p:cNvSpPr>
          <p:nvPr/>
        </p:nvSpPr>
        <p:spPr bwMode="auto">
          <a:xfrm>
            <a:off x="7467600" y="4648200"/>
            <a:ext cx="152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3" name="Line 28"/>
          <p:cNvSpPr>
            <a:spLocks noChangeShapeType="1"/>
          </p:cNvSpPr>
          <p:nvPr/>
        </p:nvSpPr>
        <p:spPr bwMode="auto">
          <a:xfrm>
            <a:off x="6705600" y="46482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4" name="Line 29"/>
          <p:cNvSpPr>
            <a:spLocks noChangeShapeType="1"/>
          </p:cNvSpPr>
          <p:nvPr/>
        </p:nvSpPr>
        <p:spPr bwMode="auto">
          <a:xfrm>
            <a:off x="6019800" y="46482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3325" name="Picture 3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577138" y="4937125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6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6815138" y="5181600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7" name="Picture 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140575" y="5029200"/>
            <a:ext cx="79375" cy="6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8" name="Picture 3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391400" y="472440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9" name="Picture 3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6715125" y="4724400"/>
            <a:ext cx="6667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30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6096000" y="474345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31" name="Date Placeholder 3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18998-42E3-4B7F-99CA-7E2FBAB49EB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2" name="Slide Number Placeholder 3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799A14-5038-4793-B7FB-3CAB248DE19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3" name="Footer Placeholder 3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3200" y="381000"/>
            <a:ext cx="87630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2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9922A9-E5DD-4179-A831-58E38CA680D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194DD0-4C27-4D28-9B29-A63AFA0B84B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 descr="C:\Documents and Settings\Dr. Sumeet Basu\My Documents\me622_2010\half1x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6800" y="904875"/>
            <a:ext cx="15176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7" name="Picture 5" descr="C:\Documents and Settings\Dr. Sumeet Basu\My Documents\me622_2010\half1y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6350" y="895350"/>
            <a:ext cx="15176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8" name="Picture 6" descr="C:\Documents and Settings\Dr. Sumeet Basu\My Documents\me622_2010\half1tau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9550" y="890588"/>
            <a:ext cx="15176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9" name="Line 7"/>
          <p:cNvSpPr>
            <a:spLocks noChangeShapeType="1"/>
          </p:cNvSpPr>
          <p:nvPr/>
        </p:nvSpPr>
        <p:spPr bwMode="auto">
          <a:xfrm>
            <a:off x="1600200" y="91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0" name="Line 8"/>
          <p:cNvSpPr>
            <a:spLocks noChangeShapeType="1"/>
          </p:cNvSpPr>
          <p:nvPr/>
        </p:nvSpPr>
        <p:spPr bwMode="auto">
          <a:xfrm>
            <a:off x="1066800" y="914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1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0668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2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895600" y="7112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53" name="Line 14"/>
          <p:cNvSpPr>
            <a:spLocks noChangeShapeType="1"/>
          </p:cNvSpPr>
          <p:nvPr/>
        </p:nvSpPr>
        <p:spPr bwMode="auto">
          <a:xfrm>
            <a:off x="1066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4" name="Line 15"/>
          <p:cNvSpPr>
            <a:spLocks noChangeShapeType="1"/>
          </p:cNvSpPr>
          <p:nvPr/>
        </p:nvSpPr>
        <p:spPr bwMode="auto">
          <a:xfrm>
            <a:off x="1219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5" name="Line 16"/>
          <p:cNvSpPr>
            <a:spLocks noChangeShapeType="1"/>
          </p:cNvSpPr>
          <p:nvPr/>
        </p:nvSpPr>
        <p:spPr bwMode="auto">
          <a:xfrm>
            <a:off x="1295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6" name="Line 17"/>
          <p:cNvSpPr>
            <a:spLocks noChangeShapeType="1"/>
          </p:cNvSpPr>
          <p:nvPr/>
        </p:nvSpPr>
        <p:spPr bwMode="auto">
          <a:xfrm>
            <a:off x="1143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7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990600" y="381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8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064000" y="55372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9" name="Picture 2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981200" y="5562600"/>
            <a:ext cx="279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60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251700" y="56388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61" name="Date Placeholder 16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F1F592-63F6-4D5D-BFE5-BBA8C8674C7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2" name="Slide Number Placeholder 17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BA23ED-3234-43EC-A6F0-642E7AC3CE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3" name="Footer Placeholder 1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685800"/>
            <a:ext cx="8763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CD760BD-9AF0-462F-A8AF-23F2A59558F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B86A76-F7AF-4850-AD90-23996581772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6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762000"/>
            <a:ext cx="87630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7" name="Text Box 5"/>
          <p:cNvSpPr txBox="1">
            <a:spLocks noChangeArrowheads="1"/>
          </p:cNvSpPr>
          <p:nvPr/>
        </p:nvSpPr>
        <p:spPr bwMode="auto">
          <a:xfrm>
            <a:off x="381000" y="1524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Anti plane strain</a:t>
            </a:r>
          </a:p>
        </p:txBody>
      </p:sp>
      <p:sp>
        <p:nvSpPr>
          <p:cNvPr id="1443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9C73EE-BF5A-4FB4-90FF-662138721A6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3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090BE22-0395-4DB4-8B10-144F0C54595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3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reeform 2"/>
          <p:cNvSpPr>
            <a:spLocks/>
          </p:cNvSpPr>
          <p:nvPr/>
        </p:nvSpPr>
        <p:spPr bwMode="auto">
          <a:xfrm>
            <a:off x="5867400" y="1524000"/>
            <a:ext cx="2095500" cy="2133600"/>
          </a:xfrm>
          <a:custGeom>
            <a:avLst/>
            <a:gdLst>
              <a:gd name="T0" fmla="*/ 2147483647 w 1320"/>
              <a:gd name="T1" fmla="*/ 2147483647 h 1344"/>
              <a:gd name="T2" fmla="*/ 2147483647 w 1320"/>
              <a:gd name="T3" fmla="*/ 2147483647 h 1344"/>
              <a:gd name="T4" fmla="*/ 2147483647 w 1320"/>
              <a:gd name="T5" fmla="*/ 2147483647 h 1344"/>
              <a:gd name="T6" fmla="*/ 2147483647 w 1320"/>
              <a:gd name="T7" fmla="*/ 2147483647 h 1344"/>
              <a:gd name="T8" fmla="*/ 2147483647 w 1320"/>
              <a:gd name="T9" fmla="*/ 2147483647 h 1344"/>
              <a:gd name="T10" fmla="*/ 2147483647 w 1320"/>
              <a:gd name="T11" fmla="*/ 2147483647 h 1344"/>
              <a:gd name="T12" fmla="*/ 2147483647 w 1320"/>
              <a:gd name="T13" fmla="*/ 2147483647 h 1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20"/>
              <a:gd name="T22" fmla="*/ 0 h 1344"/>
              <a:gd name="T23" fmla="*/ 1320 w 1320"/>
              <a:gd name="T24" fmla="*/ 1344 h 1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20" h="1344">
                <a:moveTo>
                  <a:pt x="528" y="56"/>
                </a:moveTo>
                <a:cubicBezTo>
                  <a:pt x="408" y="80"/>
                  <a:pt x="264" y="104"/>
                  <a:pt x="192" y="248"/>
                </a:cubicBezTo>
                <a:cubicBezTo>
                  <a:pt x="120" y="392"/>
                  <a:pt x="0" y="744"/>
                  <a:pt x="96" y="920"/>
                </a:cubicBezTo>
                <a:cubicBezTo>
                  <a:pt x="192" y="1096"/>
                  <a:pt x="568" y="1344"/>
                  <a:pt x="768" y="1304"/>
                </a:cubicBezTo>
                <a:cubicBezTo>
                  <a:pt x="968" y="1264"/>
                  <a:pt x="1272" y="880"/>
                  <a:pt x="1296" y="680"/>
                </a:cubicBezTo>
                <a:cubicBezTo>
                  <a:pt x="1320" y="480"/>
                  <a:pt x="1040" y="208"/>
                  <a:pt x="912" y="104"/>
                </a:cubicBezTo>
                <a:cubicBezTo>
                  <a:pt x="784" y="0"/>
                  <a:pt x="648" y="32"/>
                  <a:pt x="528" y="56"/>
                </a:cubicBezTo>
                <a:close/>
              </a:path>
            </a:pathLst>
          </a:cu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45411" name="Line 3"/>
          <p:cNvSpPr>
            <a:spLocks noChangeShapeType="1"/>
          </p:cNvSpPr>
          <p:nvPr/>
        </p:nvSpPr>
        <p:spPr bwMode="auto">
          <a:xfrm>
            <a:off x="7162800" y="23622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2" name="Line 4"/>
          <p:cNvSpPr>
            <a:spLocks noChangeShapeType="1"/>
          </p:cNvSpPr>
          <p:nvPr/>
        </p:nvSpPr>
        <p:spPr bwMode="auto">
          <a:xfrm flipV="1">
            <a:off x="7162800" y="3048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413" name="Line 5"/>
          <p:cNvSpPr>
            <a:spLocks noChangeShapeType="1"/>
          </p:cNvSpPr>
          <p:nvPr/>
        </p:nvSpPr>
        <p:spPr bwMode="auto">
          <a:xfrm>
            <a:off x="7848600" y="2667000"/>
            <a:ext cx="762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 flipH="1">
            <a:off x="6096000" y="2438400"/>
            <a:ext cx="990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5415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458200" y="27432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6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239000" y="2286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7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6045200" y="3352800"/>
            <a:ext cx="1270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8" name="Line 10"/>
          <p:cNvSpPr>
            <a:spLocks noChangeShapeType="1"/>
          </p:cNvSpPr>
          <p:nvPr/>
        </p:nvSpPr>
        <p:spPr bwMode="auto">
          <a:xfrm flipH="1">
            <a:off x="6858000" y="2362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419" name="Line 11"/>
          <p:cNvSpPr>
            <a:spLocks noChangeShapeType="1"/>
          </p:cNvSpPr>
          <p:nvPr/>
        </p:nvSpPr>
        <p:spPr bwMode="auto">
          <a:xfrm flipV="1">
            <a:off x="7696200" y="19050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5420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543800" y="16764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1" name="Line 13"/>
          <p:cNvSpPr>
            <a:spLocks noChangeShapeType="1"/>
          </p:cNvSpPr>
          <p:nvPr/>
        </p:nvSpPr>
        <p:spPr bwMode="auto">
          <a:xfrm flipH="1" flipV="1">
            <a:off x="6705600" y="8382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422" name="Line 14"/>
          <p:cNvSpPr>
            <a:spLocks noChangeShapeType="1"/>
          </p:cNvSpPr>
          <p:nvPr/>
        </p:nvSpPr>
        <p:spPr bwMode="auto">
          <a:xfrm flipV="1">
            <a:off x="7315200" y="838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423" name="Line 15"/>
          <p:cNvSpPr>
            <a:spLocks noChangeShapeType="1"/>
          </p:cNvSpPr>
          <p:nvPr/>
        </p:nvSpPr>
        <p:spPr bwMode="auto">
          <a:xfrm flipV="1">
            <a:off x="7010400" y="762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45424" name="Picture 1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324600" y="457200"/>
            <a:ext cx="71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5" name="Text Box 18"/>
          <p:cNvSpPr txBox="1">
            <a:spLocks noChangeArrowheads="1"/>
          </p:cNvSpPr>
          <p:nvPr/>
        </p:nvSpPr>
        <p:spPr bwMode="auto">
          <a:xfrm>
            <a:off x="457200" y="3048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Generalised plane stress</a:t>
            </a:r>
          </a:p>
        </p:txBody>
      </p:sp>
      <p:pic>
        <p:nvPicPr>
          <p:cNvPr id="145426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304800" y="762000"/>
            <a:ext cx="5511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27" name="Picture 2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228600" y="4267200"/>
            <a:ext cx="8763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8" name="Date Placeholder 1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8E259B-5D90-44B2-8E0A-4EB89955B4A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429" name="Slide Number Placeholder 2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8516A-213B-491A-ADF1-D058DA1E3EA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430" name="Footer Placeholder 2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3"/>
          <p:cNvSpPr txBox="1">
            <a:spLocks noChangeArrowheads="1"/>
          </p:cNvSpPr>
          <p:nvPr/>
        </p:nvSpPr>
        <p:spPr bwMode="auto">
          <a:xfrm>
            <a:off x="1219200" y="304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0"/>
              <a:t>Scalar stress function for 2 dimensional problems</a:t>
            </a:r>
          </a:p>
        </p:txBody>
      </p:sp>
      <p:pic>
        <p:nvPicPr>
          <p:cNvPr id="146435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6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34E2AA-C657-4AC4-8408-4535A273FA40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11/2/2017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7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6E5712-AE95-4EFE-A1AE-9E323270601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symb, amsmath}&#10;\begin{document}&#10;\newcommand{\bm}[1]{\mbox{\boldmath $#1$}}&#10;\noindent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66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can further be shown that the maximum shear stress given by&#10;\begin{displaymath}&#10;\tau = \sqrt{\left ( \frac{\sigma_x - \sigma_y}{2} \right )^2 +&#10;\sigma_{xy}^2},&#10;\end{displaymath}&#10;takes the simple form&#10;\begin{displaymath}&#10;\tau = \frac{p_0}{\pi} \left | \sin ( \theta_1 - \theta_2 ) \right |.&#10;\end{displaymath}&#10;Thus the loci of points at which the maximum principal stress is &#10;a given value are given by&#10;\begin{displaymath}&#10;\left | \sin (\theta_1 - \theta_2) \right | = \mathrm{constant},&#10;\end{displaymath}&#10;which represents a family of circles passing through $(0,-a)$ and &#10;$(0,a)$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284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3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58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2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au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z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t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ar{\bm{t}}(x,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"/>
  <p:tag name="PICTUREFILESIZE" val="16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can be shown (and is left as an exercise) that the plane stress and &#10;strain equations can be succintly written as follows. Here $\alpha,&#10;\beta, \gamma \in [x,y]$. The strain-siaplaement relations are the same for &#10;both:&#10;\begin{displaymath}&#10;\epsilon_{\alpha,\beta} = \frac{1}{2} \left ( u_{\alpha,\beta}&#10;+ u_{\beta,\alpha} \right ).&#10;\end{displaymath}&#10;The equilibrium equations are also the same in both cases&#10;\begin{displaymath}&#10;\sigma_{\alpha \beta,\beta} + b_\alpha = 0.&#10;\end{displaymath}&#10;The constitutive equation can be written as&#10;\begin{displaymath}&#10;\sigma_{\alpha \beta} = 2 \mu \left ( \epsilon_{\alpha \beta} +&#10;\kappa \epsilon_{\gamma \gamma} \delta_{\alpha \beta} \right ),&#10;\end{displaymath}&#10;with&#10;\begin{displaymath}&#10;\kappa = \left \{ \begin{array}{cc}&#10;\frac{\nu}{1 - 2 \nu}  &amp;\mbox{for plane strain} \\&#10;\frac{\nu}{1- \nu} &amp;\mbox{for plane stress}&#10;\end{array} \right .&#10;\end{displaymath}&#10;The strain compatibity equations are also the same in both case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94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{\it Anti plane strain} is another common situation that can be &#10;handled within the framework of two dimensional &#10;elasticity. In this case we assume&#10;\begin{displaymath}&#10;u=v=0, w=w(x,y).&#10;\end{displaymath}&#10;Thus the strains are all zero except&#10;\begin{displaymath}&#10;\epsilon_{xz} = \frac{1}{2} \frac{\partial w}{\partial x},&#10;\epsilon_{yz} = \frac{1}{2} \frac{\partial w}{\partial y},&#10;\end{displaymath}&#10;whereby, from Hooke's law&#10;\begin{displaymath}&#10;\sigma_{xz} = 2 \mu \epsilon_{xz}, \sigma_{yz} = 2 \mu&#10;\epsilon_{yz}.&#10;\end{displaymath}&#10;Only one equilibrium equation is pertinent&#10;\begin{displaymath}&#10;\frac{\partial \sigma_{xz}}{\partial x} + \frac{\partial \sigma_{yz}}&#10;{\partial y} + b_z = 0,&#10;\end{displaymath}&#10;which can easily be case in terms of $w$ as&#10;\begin{displaymath}&#10;\mu \nabla^2 w + b_z = 0.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396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z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{\bf Objectives:} \\&#10;\begin{itemize}&#10;\item Specialise the general BVP for static, linear, isotropic elasticity&#10;to two dimensions. In particular, plane stress, strain, generalised&#10;plane stress, and antiplane strain problems can be solved using these specialised BVPs.&#10;\item Demonstrate the solution to practically relevant problems in &#10;two dimensions using established mathematical techniques in both&#10;Cartesian and cylindrical polar coordinates.&#10;\end{itemiz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6970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t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ar{\bm{t}}(x,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"/>
  <p:tag name="PICTUREFILESIZE" val="16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A few inconsistencies exist with the plane stress&#10;assumptions. Firstly&#10;\begin{displaymath}&#10;\frac{\partial w}{\partial z} \neq 0, \frac{1}{2} \left (&#10;\frac{\partial v}{\partial z} + \frac{\partial w}{\partial y} \right )&#10;= \frac{1}{2} \left ( \frac{\partial u}{\partial z} +&#10;\frac{\partial w}{\partial w} \right ) = 0.&#10;\end{displaymath}&#10;The first relation suggests that $w$ is a linear function of $z$.&#10;The last two relations suggest that even $u$ and $v$ are functions &#10;of $z$. This contradicts the basic 2-dimensional nature of the plane stress&#10;assumption. These problems are addressed by assuming &#10;{\it generalised plane stress}.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722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tart by defining the average stress across the thickness of the &#10;plate as:&#10;\begin{displaymath}&#10;\langle \sigma_{\alpha \beta} \rangle = \frac{1}{2 t} \int_{-1}^{t} \sigma_{\alpha&#10;, \beta}(x,y,z) dz&#10;\end{displaymath}&#10;It can be shown that the stresses thus defined satisfy the &#10;plane stress conditions exactly i.e. they render $\sigma_z=\sigma_{yz}&#10;=\sigma_{xz}=0$. However, this makes a small &#10;difference as the stress variation across the thickness is small and&#10;the actual value is close to the average anyway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50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ssume that for a 2 dimensional problem&#10;the body forces can be obtained as&#10;\begin{displaymath}&#10;b_\alpha = - \frac{\partial V}{\partial x_\alpha},&#10;\end{displaymath}&#10;where $V(x,y)$ is a potential function. Then,&#10;\begin{eqnarray}&#10;\sigma_x &amp;=&amp; \frac{\partial^2 \phi}{\partial y^2} + V \nonumber \\&#10;\sigma_y &amp;=&amp; \frac{\partial^2 \phi}{\partial x^2} + V \nonumber \\&#10;\sigma_{xy} &amp;=&amp; -\frac{\partial^2 \phi}{\partial x \partial y} \nonumber&#10;\end{eqnarray}&#10;where $\phi(x,y)$ is a scalar potential called the {\it Airy stress &#10;function}, satisfies the equilibrium equations identically. By simple&#10;substitution, we can show&#10;\begin{displaymath}&#10;\sigma_{\alpha \beta,\beta} + b_\alpha = 0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55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compatibility equation in both plane stress and strain is&#10;\begin{displaymath}&#10;\frac{\partial^2 \epsilon_x}{\partial y^2} + \frac{\partial^2 \epsilon_y}{\partial x^2}&#10;= 2\frac{\partial^2 \epsilon_{xy}}{\partial x \partial y},&#10;\end{displaymath}&#10;which, in terms of stresses give&#10;\begin{displaymath}&#10;\nabla^2(\sigma_x + \sigma_y) = - \frac{1}{1 - \nu} \left ( \frac{\partial b_x}&#10;{\partial x} + \frac{\partial b_y}{\partial y} \right ).&#10;\end{displaymath}&#10;for plane strain and&#10;\begin{displaymath}&#10;\nabla^2(\sigma_x + \sigma_y) = - (1 + \nu) \left ( \frac{\partial b_x}&#10;{\partial x} + \frac{\partial b_y}{\partial y} \right ).&#10;\end{displaymath}&#10;for plane stress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6"/>
  <p:tag name="PICTUREFILESIZE" val="5695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ubstituting the stress function form to the above yields&#10;\begin{displaymath}&#10;\nabla^4 \phi = \frac{\partial^4 \phi}{\partial x^4} +&#10;2 \frac{\partial^4 \phi}{\partial x^2 \partial y^2}&#10;+ \frac{\partial^4 \phi}{\partial y^4} = - \frac{1-2 \nu}{1 - \nu} \left ( \frac{\partial^2 V}&#10;{\partial x^2} + \frac{\partial^2 V}&#10;{\partial y^2} \right ),&#10;\end{displaymath}&#10;for plane strain, and,&#10;\begin{displaymath}&#10;\nabla^4 \phi = \frac{\partial^4 \phi}{\partial x^4} +&#10;2 \frac{\partial^4 \phi}{\partial x^2 \partial y^2}&#10;+ \frac{\partial^4 \phi}{\partial y^4} = - (1-\nu) \left ( \frac{\partial^2 V}&#10;{\partial x^2} + \frac{\partial^2 V}&#10;{\partial y^2} \right ),&#10;\end{displaymath}&#10;for plane stress.&#10;&#10;In the absence of body forces, both forms reduce to&#10;\begin{displaymath}&#10;\nabla^4 \phi = 0.&#10;\end{displaymath}&#10;where, $\nabla^4$ is called the {\it biharmonic operator}. The plane problem&#10;of isotropic elasticity is thus reduced to the probem of finding&#10;one scalar parameter $\phi$ that satisfies the {\it biharmonic equation}&#10;all over the volume $V$ and the boundary conditions over $\partial_u V$&#10;and $\partial_t V$. If $\phi(x,y)$ can be found, it automatically satisfies&#10;equilibrium and compatibility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2867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center}&#10;{\bf Problem Set 5: Two dimensional isotropic elasticity}&#10;\end{center}&#10;\begin{enumerate}&#10;\item[Pr.1:] A fluid in equilibrium experiences a body force $\bm{p}$ due&#10;to an applied electric field. Prove that $\bm{p}$ is conservative.&#10;\item[Pr.2:] Show that if $w(x,y)$ is harmonic, then &#10;$\phi=(x^2 + y^2) w$ is biharmonic.&#10;\item[Pr.3:] Show that the plane stress condition implies that &#10;\begin{displaymath}&#10;\nabla^2 \phi = kz + \Theta_0.&#10;\end{displaymath}&#10;\item[Pr.4:] Show that $\epsilon_x=k(x^2+y^2), \epsilon_y&#10;=k(y^2+z^2), \epsilon_{xy}=k^\prime xyz$ (all other components&#10;are zero) is not a possible state of strain.&#10;\item[Pr.5:] Show that in a problem of plane stress in the absence of &#10;body forces, we must have&#10;\begin{displaymath}&#10;\nabla^2 u + \frac{1+\nu}{1-\nu} \frac{\partial}{\partial x} \left (&#10;\nabla \cdot \bm{u} \right ) = 0.&#10;\end{displaymath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02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traightforward series solution to the biharmonic equation can be attempted in certain cases.&#10;Define&#10;\begin{displaymath}&#10;P_N(x,y) = \sum_{i=0}^N A_i x^{N-i} y^i.&#10;\end{displaymath}&#10;Substituting $P_N$ in $\nabla^4 \phi=0$, we get&#10;\begin{displaymath}&#10;Q_{N-4}(x,y) = \nabla^4 P_N(x,y)=\sum_{i=0}^{N-4} B_i x^{N-4-i} y^i,&#10;\end{displaymath}&#10;where, the $N-3$ coefficients $B_0, B_1, \dots B_{N-4}$ are obtained&#10;by equating coefficients. $P_N$ is biharmonic only if $B_i=0$ for&#10;$i=0$ to $N-4$. eg.&#10;\begin{displaymath}&#10;B_0 = N(N-1)(N-2)(N-3) A_0 + 4(N-2)(N-3)A_2 +  24 A_4 = 0.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11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minipage}{3 in}&#10;In this chapter we will sometimes use $u,v,w$ for displacements&#10;in place of $u_i$ and $x,y,z$ for positions in place of $x_i$.&#10;Also we may use $\epsilon_x$ and $\sigma_x$ for the &#10;normal components of stress and strain&#10;$\epsilon_{11}$ and&#10;$\sigma_{11}$ etc.&#10;&#10;Then {\it plane strain} situations pertain to deformations of infinitely long &#10;prismatic bodies when the body forces and surface tractions are &#10;independent of $z$ and&#10;\begin{displaymath}&#10;u=u(x,y), v=v(x,y), w=0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651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3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93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b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"/>
  <p:tag name="PICTUREFILESIZE" val="4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9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2 in}&#10;$V: \{-a &lt; x &lt; a \} \times \{-b &lt; y &lt; b \}$ with boundary conditions&#10;on $\partial_t V$ \\&#10;\begin{eqnarray}&#10;\sigma_{yx} &amp;=&amp; 0 \;\; \mbox{$y=\pm b$} \nonumber \\&#10;\sigma_{yy}&amp;=&amp; - p_0 \;\; \mbox{$y=b$} \nonumber \\&#10;\sigma_{yy} &amp;=&amp; 0 \;\; \mbox{$y=-b$} \nonumber &#10;\end{eqnarray} 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2014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urther&#10;\begin{eqnarray}&#10;F_x(a) &amp;=&amp; \int_{-b}^{b} \sigma_{xx}(a,y) dy = 0 \nonumber \\&#10;F_y(a) &amp;=&amp; \int_{-b}^{b} \sigma_{xy}(a,y) dy = p_0 a \nonumber\\&#10;M(a) &amp;=&amp; \int_{-b}^{b} \sigma_{xx}(a,y)y dy = 0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6"/>
  <p:tag name="PICTUREFILESIZE" val="259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 simple consideration allows us to choose a sufficient polynomial. &#10;In this problem, if $p_0 \sim x^n$, bending moment $M(x) \sim x^{n+2}$&#10;and $\sigma_{xx} \sim x^{n+2} y$ and therefore $\phi \sim x^{n+1} y^3$.&#10;For $n=0$, $\phi$ is at least a fifth order polynomial. Constant and linear &#10;terms in $\phi$ may be dropped as they do not lead to stresses.&#10; &#10;Let us assume&#10;\begin{eqnarray}&#10;\phi &amp;=&amp; C_1 x^2 + C_2 xy + C_3 y^2 + C_4 x^3 + C_5 x^2 y + C_6 &#10;x y^2  \nonumber \\&#10;&amp;+&amp; C_7 y^3 + C_8 x^4 + C_9 x^3 y + C_{10} x^2 y^2 + C_{11}&#10;x y^3 + C_{12} y^4 + C_{13} x^5 + C_{14} x^4 y \nonumber \\&#10;&amp;+&amp; C_{15} x^3 y^2&#10;+ C_{16} x^2 y^3 + C_{17} x y^4 + C_{18} y^5 \nonumber&#10;\end{eqnarray}&#10;We could have used other end conditions like $M(a)=M(-a)=0$&#10;or $F_x(a)=0$ etc. These might be needed for higher order &#10;approximations to $\phi$.&#10;&#10;$\nabla^4 \phi = 0$ leads to&#10;\begin{displaymath}&#10;(120 C_{13} + 24 C_{15} + 24 C_{17} ) x + (24 C_{14} + 24 C_{16}&#10;+ 120 C_{18} ) y + (24 C_{8} + 8 C_{10} + 24 C_{12} ) = 0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252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Other equations are obtained by using the boundary conditions &#10;specified. They can be obtained by using the Matlab code {\tt beam.m}.&#10;Then a set of simulataneous equations can be solved to obtain all the&#10;constants.&#10;The final form of $\phi$ becomes&#10;\begin{displaymath}&#10;\phi = \frac{p}{40 b^3} \left ( 5 x^2 y^3 - y^5 - 15 b^2 x^2 y -&#10;5 a^2 y^3 + 2 b^2 y^3 - 10 b^3 x^2 \right )&#10;\end{displaymath}&#10;The stress field is&#10;\begin{eqnarray}&#10;\sigma_{xx} &amp;=&amp; \frac{p_0}{20 b^3} \left ( 15 x^2 y - 10 y^3 - 15 a^2 y +&#10;6 b^2 y \right ) \nonumber \\&#10;\sigma_{xy} &amp;=&amp; \frac{3 p_0 x}{4 b^3} \left ( b^2 - y^2 \right ) &#10;\nonumber \\&#10;\sigma_{yy} &amp;=&amp; \frac{p_0}{4 b^3} \left ( y^3 - 3 b^2 y - 2 b^3 \right )&#10;\nonumber 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00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{\bf Notes about the solution:}&#10;\begin{enumerate}&#10;\item The strength of materials solution using Euler Bernoulli beam &#10;theory is&#10;\begin{displaymath}&#10;\sigma_{xx} = \frac{p_0}{20 b^3} \left ( 15 x^2 y- 15 a^2 y \right ).&#10;\end{displaymath}&#10;which, in spite of being derived from a much simpler theory,&#10;captures two terms of the exact solution.&#10;\item At $y=\pm a$, the stress is&#10;\begin{displaymath}&#10;\sigma_{xx} = \frac{p_0}{10 b^3} \left ( 3 b^2 y - 5 y^3 \right )&#10;\end{displaymath}&#10;while the boundary conditions are exactly satisfied on $y=\pm b$.&#10;Thus the boundary condition at the ends are not satisfied exactly though&#10;they are met in the `weak sense'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8376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can now superpose a corrective solution at the ends such that the traction free&#10;condition at $x=\pm a$ is exactly met.&#10;The corrective solution for the ends should satisfy&#10;\begin{displaymath}&#10;\sigma_{yy} = \sigma_{xy} = 0 \;\; \mbox{on $y=\pm b$}&#10;\end{displaymath}&#10;alongwith the boundary conditions on $x=\pm a$. It will also &#10;be a decaying solution by the {\em Saint Venant's principle} which states that&#10;a self equilibriating system of loads produces only local effects.&#10;Thus a solution &#10;\begin{displaymath}&#10;\phi = g(y) \exp(- \lambda x)&#10;\end{displaymath}&#10;may be appropriate. The boundary conditions on $y=\pm b$ become&#10;\begin{displaymath}&#10;g(y) = g^\prime (y) = 0 \;\; \mbox{on $y=\pm b$}.&#10;\end{displaymath}&#10;and we have&#10;\begin{displaymath}&#10;\frac{d^4 g}{d y^4} + 2 \lambda^2 \frac{d^2 g}{d y^2} + \lambda^4 g = 0.&#10;\end{displaymath}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0137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general solution is &#10;\begin{displaymath}&#10;g(y) = (A_1 + A_2 y) \cos (\lambda y ) + (A_3 + A_4 y)&#10;\sin (\lambda y),&#10;\end{displaymath}&#10;which, with the boundary conditions lead to set of simultaneous equations&#10;\begin{eqnarray}&#10;(A_1 + A_2 b) \cos (\lambda b) + (A_3 + A_4 y) \sin (\lambda b) &amp;=&amp; 0&#10;\nonumber \\&#10;(A_1 - A_2 b) \cos (\lambda b) - (A_3 - A_4 y) \sin (\lambda b) &amp;=&amp; 0&#10;\nonumber \\&#10;(A_2 + A_3 \lambda + A_4 \lambda b) \cos (\lambda b) - &#10;(A_1 \lambda + A_2 \lambda b - A_4) \sin (\lambda b) &amp;=&amp; 0&#10;\nonumber \\&#10;(A_2 + A_3 \lambda - A_4 \lambda b) \cos (\lambda b) - &#10;(A_1 \lambda - A_2 \lambda b - A_4) \sin (\lambda b) &amp;=&amp; 0&#10;\nonumber &#10;\end{eqnarray}&#10;These can be rearranged to yield&#10;\begin{eqnarray}&#10;A_1 \cos (\lambda b) + A_4 b \sin (\lambda b) &amp;=&amp; 0 \nonumber \\&#10;A_1 \lambda \sin (\lambda b) - A_4 \{ \sin (\lambda b) &#10;+ \lambda b (\cos (\lambda b) \} &amp;=&amp; 0 \nonumber \\&#10;A_2 b \cos (\lambda b) + A_3 \sin (\lambda b) &amp;=&amp; 0 \nonumber \\&#10; A_2 \{ \cos (\lambda b) &#10;- \lambda b (\sin (\lambda b) \} + A_3 \lambda \cos (\lambda b) &amp;=&amp; 0 &#10;\nonumber &#10;\end{eqnarray}&#10;where we have clubbed the symmetric terms in the first two equations and&#10;the antisymmetric ones in the last two.&#10;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309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condition for existence of non-trivial symmetric solutions is&#10;\begin{displaymath}&#10;\sin (2 \lambda b) + 2 \lambda b = 0,&#10;\end{displaymath}&#10;while for antisymmetric solutions to exist, we have&#10;\begin{displaymath}&#10;\sin (2 \lambda b) - 2 \lambda b = 0.&#10;\end{displaymath}&#10;The only real solution to $\sin 2 \lambda b = \pm 2 \lambda b$ is&#10;$\lambda=0$, the non-decaying trivial solution. Complex solutions to&#10;$\lambda b$ provide decaying solutions. The most general solution &#10;is&#10;\begin{displaymath}&#10;\phi = \sum_1^\infty C_i g_i(y) \exp(-\lambda_i x),&#10;\end{displaymath}&#10;where $C_i$ has to be determined so that the boundary conditions on &#10;$x=\pm a$ are met.&#10;&#10;Let us try to estimate the decay rate of the solution. The slowest decaying term&#10;in the above equation is the first term in the series. Thus, as $x$ &#10;increases, this term only dominates. Let us try and estimate this term.&#10;Also, our solution for $\sigma_{xx}$ that needs to be negated, is &#10;anti-symmetric and so, we will choose the anti-symmetric equation above.&#10;The leading non-zero eigenvalue for the &#10;antisymmetric case is $\mathrm{Re}(\lambda b)=3.7$, meaning that the &#10;solution decays to around $e^{-3.7}$ times its value at the&#10;end within a distance $b$. 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6127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Recall that in the presence of body forces&#10;\begin{displaymath}&#10;\nabla^4 \phi = - (1-\nu) \nabla^2 V,&#10;\end{displaymath}&#10;in plane stress, where $V$ is a potential for a conservative system&#10;of body forces, so that&#10;\begin{displaymath}&#10;b_x = - \partial V/\partial x \;\; \mathrm{and} \;\; b_y = - \partial &#10;V/\partial y.&#10;\end{displaymath}&#10;For example, in case of gravitational loading&#10;\begin{displaymath}&#10;b_x =0, b_y=-\rho g,&#10;\end{displaymath}&#10;so that&#10;\begin{displaymath}&#10;V = \rho g y.&#10;\end{displaymath}&#10;Moreover, the {\it D'Alembert's principle} allows us to solve &#10;certain problems with inertial forces by moving the $\rho \ddot{\bm{u}}$ &#10;term on the right of the equilibrium equation to the left and treating it as &#10;a body force $\bm{b} = - \rho \ddot{\bm{u}}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81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Consider a rectangular beam rotating at an angular velocity&#10;$\omega$ about the origin. Then&#10;\begin{displaymath}&#10;a_r= - \omega^2 r \;\; \mathrm{and} \;\; a_\theta = - \dot{\omega} r,&#10;\end{displaymath}&#10;are the radial and tangential accelerations at a point $r=\sqrt{x^2+y^2}$&#10;from the origin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3328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b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"/>
  <p:tag name="PICTUREFILESIZE" val="41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omeg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"/>
  <p:tag name="PICTUREFILESIZE" val="4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2 in}&#10;In the Cartesian system therefore:&#10;\begin{eqnarray}&#10;b_x &amp;=&amp; -\rho \left ( a_{0x} - \omega^2 x + \dot{\omega} y \right )\nonumber \\&#10;b_y &amp;=&amp; -\rho \left ( a_{0y} - \omega^2 y - \dot{\omega} y \right ) \nonumber &#10;\end{eqnarray}&#10;where, the acceleration of the origin $a_{0x},a_{0y}$ has been &#10;added.&#10;&#10;Thus, using $\dot{\omega}=0$ for simplicity,&#10;\begin{displaymath}&#10;\frac{\partial V}{\partial x} = - a_{0x}  + \omega^2 x,&#10;\end{displaymath}&#10;whereby,&#10; &#10;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406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displaymath}&#10;V= \rho \left ( a_{0x} x - \frac{1}{2} \omega^2 x^2 \right ) + h(y),&#10;\end{displaymath}&#10;by integrating the equation for $V_{,x}$ and&#10;\begin{displaymath}&#10;V= \rho \left ( a_{0x} y - \frac{1}{2} \omega^2 y^2 \right ) + g(x),&#10;\end{displaymath}&#10;by integrating the equation for $V_{,y}$. Thus&#10;\begin{displaymath}&#10;V(x,y) = \rho \left ( a_{0x}x + a_{0y} y - \frac{1}{2} \omega^2&#10;\left ( x^2 + y^2 \right ) \right ),&#10;\end{displaymath}&#10;Further, &#10;\begin{displaymath}&#10;\nabla^2 V = 2 \rho \omega^2.&#10;\end{displaymath}&#10;Note that $a_{0x},a_{0y}$ do not affect the solution of stresses as &#10;they do not enter the biharmonic equation. For example, a freely falling &#10;beam with $a_{0x}=0,a_{0y}=g$ experiences no stresses unless &#10;loaded at the boundaries.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733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the rotating beam in plane stress,&#10;\begin{displaymath}&#10;\nabla^4 \phi = 2 \rho (1 - \nu) \omega^2,&#10;\end{displaymath}&#10;and&#10;\begin{eqnarray}&#10;\sigma_{xy} = \sigma_{yy} = 0 \;\; \mbox{on $y=\pm b$, and,} \nonumber \\&#10;\int_{-b}^{b} \sigma_{xx} dy = 0 \;\; \mbox{on $x=\pm a$} \nonumber&#10;\end{eqnarray}&#10;Again, we are trying to satisfy the weak boundary conditions on the &#10;forces. In this case, the weak boundary conditions on the &#10;moments at $x=\pm a$ are identically satisfied, as might be verified easily.&#10;As $V$ is even in $x$ and $y$ (implying $\phi$ too is even), &#10;the boundaries are stress free, and&#10;$\phi$ is expected to be a fourth order polynomial,&#10;\begin{displaymath}&#10;\phi = A_1 x^4 + A_2 x^2 y^2 + A_3 y^4 + A_4 x^2 + A_5 y^2,&#10;\end{displaymath}&#10;turns out to be a good guess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717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how that the final &#10;solution is&#10;\begin{eqnarray}&#10;\sigma_{xx} &amp;=&amp; \rho \omega^2 \left ( \frac{a^2 - x^2}{2} +&#10;\frac{\nu (b^2 - 3 y^2)}{3} \right )  \nonumber \\&#10;\sigma_{yy} &amp;=&amp; \frac{\rho \omega^2}{2} &#10;\left ( b^2 - y^2 \right ) \nonumber \\&#10;\sigma_{xy} &amp;=&amp; 0. \nonumber 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6"/>
  <p:tag name="PICTUREFILESIZE" val="2331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1.5 in}&#10;Fit $u, v, \partial u/\partial x$, $\partial u/\partial y$,&#10;$\partial v/\partial x$, $\partial v/\partial y$ by trial &#10;and error so that the correlation between the &#10;intensities of the pixels in the undeformed and the &#10;deformed boxes are high.&#10;&#10;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09"/>
  <p:tag name="PICTUREFILESIZE" val="8033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Let the point P be at $(x,y)$ and the &#10;point Q be at $(x_Q,y_Q) = (x+\Delta x, y + \Delta y)$ in the reference configuration.&#10;After deformation, P moves to  P$^\prime$ at $(x+u, y+ v)$. Then, Q&#10;moves to Q$^\prime$  at $(x^\prime, y^\prime)$ where&#10;\begin{eqnarray}&#10;x^\prime &amp;=&amp;  x_Q + \frac{\partial u}{\partial x} \Delta x + \frac{\partial u}{\partial y}&#10;\Delta y \nonumber \\&#10;y^\prime &amp;=&amp; y_Q + \frac{\partial v}{\partial x} \Delta x + \frac{\partial v}{\partial y}&#10;\Delta y . \nonumber&#10;\end{eqnarray}&#10;&#10;Further, let $f(x_Q,y_Q)$ be the pixel intensity at Q and &#10;$g(x^\prime, y^\prime)$ be the intensity at Q$^\prime$. We assume that when a point &#10;gets displaced&#10;\begin{displaymath}&#10;f(x_Q,y_Q) = g(x^\prime, y^\prime).&#10;\end{displaymath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45006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At the point P, then the vector&#10;\begin{displaymath}&#10;\bm{p} = \left \{ u  \; v  \; \frac{\partial u}{\partial x} \;  \frac{\partial u}{\partial y}&#10;\;  \frac{\partial v}{\partial x} \;  \frac{\partial v}{\partial y} \right \}&#10;\end{displaymath}&#10;can be determined such that the correlation function&#10;\begin{displaymath}&#10;C(\bm{p} )= 1 - \dfrac{\sum f(x_Q, y_Q) g(x^\prime y^\prime)}&#10;{ \left ( \sum f(x_Q, y_Q) \right )^2 \left ( \sum g(x^\prime, y^\prime) \right )^2}&#10;\end{displaymath}&#10;is minimised. The sums are taken over all the $m \times n$ possible &#10;Q points in the subset around P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38706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One dimensional Fourier transform of a function $f(x)$ is defined &#10;as&#10;\begin{displaymath}&#10;\bar{f} (\alpha) = {\cal F}[f(x)] (\alpha)=\frac{1}{\sqrt{2 \pi}} \int_{-\infty}^{\infty} f(x) &#10;e^{i \alpha x} dx&#10;\end{displaymath}&#10;while the inverse Fourier transform is defined as&#10;\begin{displaymath}&#10;{f} (x) = \frac{1}{\sqrt{2 \pi}} \int_{-\infty}^{\infty} \bar{f}(\alpha) &#10;e^{-i \alpha x} d \alpha&#10;\end{displaymath}&#10;The above definition is valid if the integral&#10;\begin{displaymath}&#10;\int_{-\infty}^{\infty} \left | f(x) \right | dx&#10;\end{displaymath}&#10;is convergent.&#10;Note that &#10;\begin{displaymath}&#10;\bar{f} (\alpha) = {\cal F}[f(x)] (\alpha)=\int_{-\infty}^{\infty} f(x) &#10;e^{i \alpha x} dx,&#10;\end{displaymath}&#10;is also used by some authors in which case the inversion formula &#10;contains $1/2 \pi$ ahead of the integral (instead of $1/\sqrt{2 \pi}$.)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260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Recall the basic properties of the Fourier transform:&#10;\begin{enumerate}&#10;\item {\bf Shift theorem:} &#10;\begin{displaymath}&#10;e^{i \zeta a} {\cal F}[f] = {\cal F}[f(x-a)]&#10;\end{displaymath}&#10;\item {\bf Convolution theorem:}&#10;The function&#10;\begin{displaymath}&#10;f * g = \int_{-\infty}^{\infty} g(a)&#10;f(x - a) d a,&#10;\end{displaymath}&#10;is called the {\it convolution} of the functions $f$ and $g$. The &#10;{\it convolution theorem} states that&#10;\begin{displaymath}&#10;{\cal F}[f g] = f * g.&#10;\end{displaymath}&#10;\item {\bf Differentiation rule:} If the first $(r-1)$ derivatives of $f(x)$ vanish as &#10;$x \rightarrow \pm \infty$, &#10;\begin{displaymath}&#10;{\cal F} \left [ \frac{d^r f}{d x^r} \right ] = (-i \zeta)^r {\cal F}[f]&#10;\end{displaymath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5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z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Multidimensional Fourier transforms are defined by repeated application&#10;of the one dimensional Fourier transform on multidimensional&#10;functions. For example&#10;\begin{eqnarray}&#10;\bar{f}(\zeta,y) &amp;=&amp; \frac{1}{\sqrt{2 \pi}} \int_{-\infty}^{\infty}&#10;f(x,y) e^{i \zeta x} dx \nonumber \\&#10;{\cal F}[f(x,y)](\zeta,\eta) &amp;=&amp; \frac{1}{\sqrt{2 \pi}} \int_{-\infty}^{\infty}&#10;\bar{f}(\zeta,y) e^{i \eta y} dy, \nonumber&#10;\end{eqnarray}&#10;defines the two dimenisonal Fourier transform ${\cal F}(\zeta, \eta)$, &#10;which can alternately be written as&#10;\begin{displaymath}&#10;{\cal F}[f(x,y)] = \frac{1}{2 \pi} \int_{-\infty}^{\infty}&#10;\int_{-\infty}^{\infty} f(x,y) e^{i (\zeta x + \eta y)} dx dy.&#10;\end{displaymath}&#10;A more general form applicable to $d$ dimensions is&#10;\begin{displaymath}&#10;{\cal F}[f(\bm{x})] = \left ( \frac{1}{2 \pi} \right )^{d/2}  \int_{-\infty}^{\infty}&#10;\dots  \int_{-\infty}^{\infty}&#10;f(\bm{x}) \exp(i \bm{\zeta} \cdot \bm{x}) d \bm{x}.&#10;\end{displaymath}&#10;and the inverse&#10;\begin{displaymath}&#10;f(\bm{x}) = \left ( \frac{1}{2 \pi} \right )^{d/2}  \int_{-\infty}^{\infty}&#10;\dots  \int_{-\infty}^{\infty}&#10;{\cal F}[f(\bm{x})] (\bm{\zeta}) \exp(-i \bm{\zeta} \cdot \bm{x}) d \bm{\zeta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87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can easily show that multidimensional Fourier transforms &#10;obey rules similar to 1-d ones. For example, for a function&#10;$f(x,y)$,&#10;\begin{displaymath}&#10;{\cal F}[\frac{\partial f}{\partial x}]=-i \zeta {\cal F} [f]&#10;\end{displaymath}&#10;and&#10;\begin{displaymath}&#10;{\cal F}[\frac{\partial f}{\partial y}]=-i \eta {\cal F} [f]&#10;\end{displaymath}&#10;Also, as a straightforward extension of the convolution theorem, we have&#10;\begin{displaymath}&#10;{\cal F}[f g] = \frac{1}{2 \pi} \int_{-\infty}^{\infty} \int_{-\infty}^{\infty}&#10;f(u,v) g(x-u,y-v) du dv.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024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f(\bm{x}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"/>
  <p:tag name="PICTUREFILESIZE" val="121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f(\bm{x}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"/>
  <p:tag name="PICTUREFILESIZE" val="121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{\cal F}[f](\bm{p}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"/>
  <p:tag name="PICTUREFILESIZE" val="174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{\cal F}[f](\bm{p}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"/>
  <p:tag name="PICTUREFILESIZE" val="174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pply two dimensional Fourier transform to the 2 dimensional equilibrium&#10;equation&#10;\begin{eqnarray}&#10;\zeta \bar{\sigma}_x + \eta \bar{\sigma}_{xy} + i \bar{b}_x &amp;=&amp; 0&#10;\nonumber \\ &#10;\zeta \bar{\sigma}_{xy} + \eta \bar{\sigma}_{y} + i \bar{b}_y &amp;=&amp; 0&#10;\nonumber &#10;\end{eqnarray}&#10;where we have used the notation ${\cal F}[ \cdot ] = \overline{ (\cdot)}$.&#10;Similarly, assuming plane strain and casting the compatibility equation &#10;in terms of stresses and noting that $\sigma_z = \nu(\sigma_x+\sigma_y)$&#10;we get (use the constitutive equation for plane strain to replace the &#10;strains in the compatibility equation; we have done this earlier to derive&#10;an expression for $\nabla^2(\sigma_x + \sigma_y)$)&#10;\begin{displaymath}&#10;\bar{\sigma}_x \left [ (1-\nu) \eta^2 - \nu \zeta^2 \right ] +&#10;\bar{\sigma}_y \left [ (1-\nu) \zeta^2 - \nu \eta^2 \right ] = 2 &#10;\zeta \eta \bar{\sigma}_{xy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8934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now have three equations in the three $\bar{\sigma}_{\alpha \beta}$&#10;and so, solving we get,&#10;\begin{eqnarray}&#10;\bar{\sigma}_x + \bar{\sigma}_y &amp;=&amp; - \frac{1}{1 - \nu} &#10;\frac{i \zeta \bar{b}_x + i \eta \bar{b}_y}{\zeta^2 + \eta^2}&#10;\nonumber \\&#10;\bar{\sigma}_x - \bar{\sigma}_y &amp;=&amp; - \frac{1 - 2 \nu}{1 - \nu}&#10;\frac{\zeta^2 - \eta^2}{(\zeta^2+\eta^2)^2} &#10;\left (i \zeta \bar{b}_x + i \eta \bar{b}_y \right ) - 4 &#10;\frac{\zeta \eta (i \eta \bar{b}_x - i \zeta \bar{b}_y)}{(\zeta^2+\eta^2)^2}&#10;\nonumber \\&#10;\bar{\sigma}_{xy} &amp;=&amp; \frac{\zeta^2 - \eta^2}{(\zeta^2+\eta^2)^2} &#10;(i \eta \bar{b}_x - i \zeta \bar{b}_y) - \frac{1 - 2 \nu}{1 - \nu}&#10;\frac{\zeta \eta(i \zeta \bar{b}_x + i \eta \bar{b}_y)}{(\zeta^2 + \eta^2)^2}&#10;\nonumber&#10;\end{eqnarray}&#10;From tables of Fourier transforms&#10;\begin{displaymath}&#10;{\cal F}[\frac{x}{x^2+y^2}]= \frac{i \zeta}{\zeta^2 + \eta^2}.&#10;\end{displaymath}&#10;Thus&#10;\begin{displaymath}&#10;{\cal F}^{-1} \left [ \frac{i \zeta}{\zeta^2+\eta^2} \bar{b}_x \right ]&#10;= \frac{x}{x^2+y^2} * b_x(x,y) = \int_{-\infty}^{\infty} \int_{-\infty}^{\infty}&#10;\frac{(x-a) b_x(a,b)}{(x-a)^2+(y-b)^2} da db.&#10;\end{displaymath}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6"/>
  <p:tag name="PICTUREFILESIZE" val="8899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Continuing the same procedure for the second term on the right of &#10;$\bar{\sigma}_x+\bar{\sigma}_y$ we can show that&#10;\begin{displaymath}&#10;\sigma_x + \sigma_y = - \frac{1}{2 \pi (1 - \nu)} &#10;\int_{-\infty}^{\infty} \int_{-\infty}^{\infty}&#10;\frac{(x-a) b_x(a,b) + (y-b) b_y(a,b)}{(x-a)^2 + (y-b)^2} da db.&#10;\end{displaymath}&#10;Similar procedures can be applied to derive expressions (long) for &#10;$\sigma_x- \sigma_y$ and $\sigma_{xy}$. &#10;For a special case when the body force is a point load of magnitude $-F$,&#10;acting at the origin $(0,0)$ in the x-direction, we can use the &#10;{\it Dirac $\delta$} function&#10;to represent the point load as a body force distribution. Recall that the &#10;Dirac $\delta$ function is defined as&#10;\begin{displaymath}&#10;\delta(x) = 0 \;\; \mbox{if $x\neq 0$}, \;\;&#10;\mathrm{with} \;\;&#10;\int_{-\infty}^{\infty} \delta(x) dx = 1.&#10;\end{displaymath}&#10; 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816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2,\bm{e}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2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se assumptions significantly simplify the general BVP as now,&#10;\begin{displaymath}&#10;\epsilon_x = \frac{\partial u}{\partial x}, \epsilon_y = \frac{\partial v}&#10;{\partial y}, \epsilon_{xy} = \frac{1}{2} \left ( \frac{\partial u}{\partial&#10;y} + \frac{\partial v}{\partial x} \right ),&#10;\end{displaymath}&#10;and all other components of strain are zero.&#10;&#10;Moreover, only two of the three equilibrium equations are relevant&#10;\begin{eqnarray}&#10;\frac{\partial \sigma_x}{\partial x} + \frac{\partial \sigma_{xy}}&#10;{\partial y} + b_x &amp;=&amp; 0 \nonumber \\&#10;\frac{\partial \sigma_{xy}}{\partial x} + \frac{\partial \sigma_{y}}&#10;{\partial y} + b_y &amp;=&amp; 0 \nonumber &#10;\end{eqnarray}&#10;The constitutive equations reduce to&#10;\begin{eqnarray}&#10;\sigma_x &amp;=&amp; \lambda(\epsilon_x + \epsilon_y) + 2 \mu \epsilon_x \nonumber \\&#10;\sigma_y &amp;=&amp; \lambda(\epsilon_x + \epsilon_y) + 2 \mu \epsilon_y \nonumber \\&#10;\sigma_z &amp;=&amp; \lambda(\epsilon_x + \epsilon_y)  = \nu(\sigma_x + \sigma_y) \nonumber \\&#10;\sigma_{xy} &amp;=&amp; 2 \mu \epsilon_{xy} \nonumber&#10;\end{eqnarray}&#10;and all other stresses equal to zero. Note that $\sigma_z$ is &#10;non-zero though $\epsilon_z=0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968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1,\bm{e}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97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F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40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Dirac delta we can therefore write the body force distribution &#10;as:&#10;\begin{displaymath}&#10;b_x(x,y) = k \delta(x) \delta(y), \;\; \mathrm{and} \;\; b_y=0.&#10;\end{displaymath}&#10;From the fact that the body force distribution must sum to the &#10;applied point load in order to satisfy equilibrium, we must have&#10;\begin{displaymath}&#10;\int_{-\infty}^{\infty} \int_{-\infty}^{\infty} b_x dx dy = - F,&#10;\end{displaymath}&#10;i.e. $k=-F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5129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n this case, we can show that &#10;\begin{eqnarray}&#10;\sigma_x &amp;=&amp; \frac{F x}{4 \pi (1 - \nu) r^2} \left [ (1-2 \nu) + \frac{2 x^2}&#10;{r^2} \right ] \nonumber \\&#10;\sigma_y &amp;=&amp; \frac{F x}{4 \pi (1 - \nu) r^2} \left [ (1+2 \nu) - \frac{2 x^2}&#10;{r^2} \right ] \nonumber \\&#10;\sigma_{xy} &amp;=&amp; \frac{F y}{4 \pi (1 - \nu) r^2} \left [ (1-2 \nu) + \frac{2 x^2}&#10;{r^2} \right ] \nonumber &#10;\end{eqnarray}&#10;This is the solution to the stresses in an infinite solid subject to &#10;a point load at the origin acting along the negative $x$ axis. As such,&#10;the problem looks unrealistic but this solution (and its 3-d &#10;generalisation) will form the basis of a wide class of solutions to a range &#10;of interesting problem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900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onsider the integral&#10;\begin{displaymath}&#10;\int_{-\infty}^{\infty} \nabla^2 \phi e^{i \zeta y} dy = &#10;\int_{-\infty}^{\infty} \left ( \frac{\partial^2 \phi}{\partial x^2} +&#10;\frac{\partial^2 \phi}{\partial y^2} \right )&#10; e^{i \zeta y} dy.&#10;\end{displaymath}&#10;This can be written as&#10;\begin{displaymath}&#10;\frac{d}{d x^2} \bar{\phi} - \zeta^2 \bar{\phi} = \left ( \frac{d}{d x^2}&#10;- \zeta^2 \right ) \bar{\phi}.&#10;\end{displaymath}&#10;Note that here we define &#10;\begin{displaymath}&#10;\bar{( \cdot )} = \int_{-\infty}^{\infty} ( \cdot ) e^{i \zeta y} dy.&#10;\end{displaymath}&#10;Further, it is easy to show that &#10;\begin{displaymath}&#10;\int_{-\infty}^{\infty} \nabla^4 \phi e^{i \zeta y} dy = \left ( \frac{d}{d x^2}&#10;- \zeta^2 \right )^2 \bar{\phi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6304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, from the biharmonic equation $\nabla^4 \phi =0$ it follows that&#10;\begin{displaymath}&#10;\left ( \frac{d^2}{d x^2} - \zeta^2 \right ) \bar{\phi} = 0,&#10;\end{displaymath}&#10;which has a solution of the form&#10;\begin{displaymath}&#10;\bar{\phi} = (A + B x) e^{-|\zeta| x} + (C+D x) e^{|\zeta| x}.&#10;\end{displaymath}&#10;The constants $A,B,C,D$ have to be determined from the &#10;boundary conditions. Once $\bar{\phi}$ is known,&#10;inversion follows the equation&#10;\begin{displaymath}&#10;\phi = \frac{1}{2 \pi} \int_{-\infty}^{\infty} \bar{\phi} e^{-i \zeta y} dy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6155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transform of the stresses are obtained in a straightforward manner&#10;as&#10;\begin{eqnarray}&#10;\bar{\sigma}_x &amp;=&amp; - \zeta^2 \bar{\phi} \nonumber \\&#10;\bar{\sigma}_y &amp;=&amp; \frac{d^2 \bar{\phi}}{d x^2} \nonumber \\&#10;\bar{\sigma}_{xy} &amp;=&amp; i \zeta \frac{d \bar{\phi}}{d x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2513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"/>
  <p:tag name="PICTUREFILESIZE" val="12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Expressing the equilibrium equation in terms of the displacements,&#10;the Navier's equation becomes&#10;\begin{eqnarray}&#10;\mu \nabla^2 u + (\lambda + \mu) \frac{\partial}{\partial x}&#10;\left ( \frac{\partial u}{\partial x} + \frac{\partial v}{\partial y} \right ) + b_x&#10;&amp;=&amp; 0 \nonumber \\&#10;\mu \nabla^2 v + (\lambda + \mu) \frac{\partial}{\partial y}&#10;\left ( \frac{\partial u}{\partial x} + \frac{\partial v}{\partial y} \right ) + b_y&#10;&amp;=&amp; 0 \nonumber &#10;\end{eqnarray}&#10;with the third equation trivially satisfied. Only one compatibility &#10;equation survives:&#10;\begin{displaymath}&#10;\frac{\partial^2 \epsilon_x}{\partial y^2} + \frac{\partial^2 \epsilon_y}{\partial x^2} &#10;= 2 \frac{\partial^2 \epsilon_{xy}}{\partial x \partial y}.&#10;\end{displaymath}&#10;Boundary conditions are&#10;\begin{displaymath}&#10;u = \bar{u}(x,y), v=\bar{v}(x,y) \;\; \mbox{on $\partial_u V$},&#10;\end{displaymath}&#10;and&#10;\begin{eqnarray}&#10;\bar{t}_x &amp;=&amp; \sigma_x n_x + \sigma_{xy} n_y \nonumber \\&#10;\bar{t}_y &amp;=&amp; \sigma_{xy} n_x + \sigma_{y} n_y \nonumber &#10;\end{eqnarray}&#10;on $\partial_t V$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343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minipage}{3 in}&#10;As an example, consider an infinite half plane loaded by a pressure&#10;in the $x$ direction. Thus&#10;\begin{displaymath}&#10;\sigma_x = -p(y), \sigma_{xy}=0 \;\; \mbox{on $x=0$}.&#10;\end{displaymath}&#10;Also as $x \rightarrow \infty$ we expect all the stresses to &#10;go to zero so that only the term containing $e^{-|\zeta| x}$ needs&#10;to be included in $\bar{\phi}$. Thus&#10;\begin{displaymath}&#10;\bar{\phi} = (A + B x) e^{-|\zeta| x}.&#10;\end{displaymath}&#10;At $x=0$,&#10;\begin{displaymath}&#10;- \zeta^2 A = - \bar{p}, \;\; \mathrm{and} \;\; B- |\zeta| A =0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534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Having determined the constants, we easily find that&#10;\begin{displaymath}&#10;\bar{\phi} = \frac{\bar{p}}{\zeta^2} \left ( 1 + |\zeta| x \right ) e^{-|\zeta| x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475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follow immediately&#10;\begin{eqnarray}&#10;\sigma_x &amp;=&amp; - {\cal F}^{-1} [\zeta^2 \bar{\phi}] = - \frac{1}{2 \pi} \int_{-\infty}^{\infty}&#10;\bar{p} e^{-|\zeta| x - i \zeta y} \left ( 1 + |\zeta| x \right ) d \zeta&#10;\nonumber  \\&#10;\sigma_y &amp;=&amp; {\cal F}^{-1} \left [\frac{d^2 \bar{\phi}}&#10;{d x^2} \right ]= - \frac{1}{2 \pi} \int_{-\infty}^{\infty}&#10;\bar{p} e^{-|\zeta| x - i \zeta y} \left ( 1 - |\zeta| x \right ) d \zeta&#10;\nonumber  \\&#10;\sigma_{xy} &amp;=&amp; {\cal F}^{-1} \left [i \zeta \frac{d \bar{\phi}}&#10;{d x} \right ]= - \frac{i}{2 \pi} \int_{-\infty}^{\infty}&#10;x \zeta \bar{p} e^{-|\zeta| x - i \zeta y} d \zeta&#10;\nonumber  &#10;\end{eqnarray}&#10;Special cases arise when $\bar{p}(\zeta)$ is an even function of &#10;$\zeta$. Then:&#10;\begin{eqnarray}&#10;\sigma_x &amp;=&amp;  - \frac{2}{\pi} \int_{0}^{\infty}&#10;\bar{p} e^{-\zeta x} \cos(\zeta y) \left ( 1 + |\zeta| x \right ) d \zeta&#10;\nonumber  \\&#10;\sigma_y &amp;=&amp;  - \frac{2}{\pi} \int_{0}^{\infty}&#10;\bar{p} e^{-\zeta x} \cos(\zeta y) \left ( 1 - |\zeta| x \right ) d \zeta&#10;\nonumber  \\&#10;\sigma_{xy} &amp;=&amp; - \frac{2 x}{\pi} \int_{0}^{\infty}&#10;\zeta \bar{p} e^{-\zeta x} \sin(\zeta y) d \zeta&#10;\nonumber  &#10;\end{eqnarray}&#10;We will make use of these relations a liitle later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9"/>
  <p:tag name="PICTUREFILESIZE" val="9319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o far we have not tried to get the displacements out of these equations.&#10;But in reality, it is easy to get them now that we have all the stresses.&#10;For example, note that for the $v$ displacement,&#10;\begin{displaymath}&#10;\frac{E}{1+\nu} \frac{\partial v}{\partial y} = \sigma_y - \nu (\sigma_x&#10;+ \sigma_y),&#10;\end{displaymath}&#10;in plane strain. Taking Fourier transform on both sides and replacing the&#10;Fourier transform of the stresses with the &#10;corresponding expressions involving $\bar{\phi}$, we can easily show that&#10;\begin{displaymath}&#10;- \frac{i \zeta E}{1+\nu} \bar{v} &#10;= (1-\nu) \frac{d^2 \bar{\phi}}{d x^2} + \nu \zeta^2 \bar{\phi},&#10;\end{displaymath}&#10;whereby,&#10;\begin{displaymath}&#10;v =  \frac{1+\nu}{2 \pi E} {\cal F}^{-1} \left [ (1-\nu) \frac{d^2 \bar{\phi}}&#10;{d x^2} + \nu \zeta^2 \bar{\phi} \right ].&#10;\end{displaymath}&#10;Similarly, for the $u$ component of displacement&#10;\begin{displaymath}&#10;u =  \frac{1+\nu}{2 \pi E} {\cal F}^{-1} \left [ (1-\nu) \frac{d^3 \bar{\phi}}&#10;{d x^3} + (2 + \nu) \zeta^2 \frac{d \bar{\phi}}{d x} \right ].&#10;\end{displaymath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114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a half plane loaded by $\sigma_x = - p(y)$ on $x=0$, we therefore&#10;get,&#10;\begin{eqnarray}&#10;u &amp;=&amp; \frac{1+\nu}{2 \pi E} \int_{-\infty}^{\infty} |\zeta|&#10;\bar{p} e^{-|\zeta| x - i \zeta y} \left [2(1 -\nu) + |\zeta| x \right ] d \zeta &#10;\nonumber \\&#10;v &amp;=&amp; -\frac{1+\nu}{2 \pi E} \int_{-\infty}^{\infty} |\zeta|&#10;\bar{p} e^{-|\zeta| x - i \zeta y} \left [2(1 -\nu) - |\zeta| x \right ] d \zeta.&#10;\nonumber &#10;\end{eqnarray}&#10;In case $\bar{p}$ is an even function, the displacements become&#10;\begin{eqnarray}&#10;u &amp;=&amp; \frac{2(1+\nu)}{\pi E} \int_{0}^{\infty} &#10;\bar{p} e^{-\zeta x} \left [2(1 - \nu) + \zeta x \right ] &#10;\frac{\cos (\zeta x)}{\zeta} d \zeta &#10;\nonumber \\&#10;v &amp;=&amp; -\frac{2(1+\nu)}{\pi E} \int_{0}^{\infty} &#10;\bar{p} e^{-\zeta x} \left [1 - 2\nu - \zeta x \right ] \frac{\sin(\zeta x)}{\zeta}&#10;d \zeta.&#10;\nonumber &#10;\end{eqnarray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889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=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1"/>
  <p:tag name="PICTUREFILESIZE" val="195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Consider the example where we have $p(y)=p_0$, a &#10;constant, over $-a \leq y \leq a$. Thus&#10;\begin{displaymath}&#10;\bar{p} = p_0 \int_0^a \cos(\zeta y) dy = p_0 \frac{\sin(\zeta a)}&#10;{\zeta}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236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{\it Plane stress} situations apply to cases where the &#10;thickness $2 t$ in the $z$ direction is small and &#10;the faces&#10;at $z=\pm t$ are traction free, i.e. $\sigma_z=\sigma_{zx} = \sigma_{zy}=0$.&#10;If $t$ is small, the variation of these quantities over the thickness &#10;may be neglected altogether and thus the plane stress &#10;condition becomes&#10;\begin{displaymath}&#10;\sigma_x=\sigma_x(x,y), \sigma_y=\sigma_y(x,y),&#10;\sigma_{xy}= \sigma_{xy}(x,y)&#10;\end{displaymath}&#10;and all other components of stress equal to zero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341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become&#10;\begin{eqnarray}&#10;\sigma_x &amp;=&amp; - \frac{2}{\pi} \int_0^a \bar{p} (1 + \zeta x) e^{-\zeta x}&#10;\cos(\zeta y) d \zeta \nonumber \\&#10;\sigma_y &amp;=&amp; - \frac{2}{\pi} \int_0^a \bar{p} (1 - \zeta x) e^{-\zeta x}&#10;\cos(\zeta y) d \zeta \nonumber \\&#10;\sigma_{xy} &amp;=&amp; - \frac{2x}{\pi} \int_0^a \zeta \bar{p}  e^{-\zeta x}&#10;\sin(\zeta y) d \zeta \nonumber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3"/>
  <p:tag name="PICTUREFILESIZE" val="3250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y)=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1"/>
  <p:tag name="PICTUREFILESIZE" val="195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o perform the integrations, assume that the position vector of &#10;any point $P$ can be &#10;represented as $x+iy = re^{i \theta}$ wrt the origin,&#10;$x+i(y-a) = r_1 e^{i \theta_1}$ wrt $x=a$ and &#10;$x+i(y+a)=r_2 e^{i \theta_2}$ wrt $x=-a$ as shown &#10;in the figure below.&#10;The integrations can be performed easily and result in&#10;\begin{eqnarray}&#10;\sigma_x &amp;=&amp; - \frac{p_0}{2 \pi} \left [ 2 (\theta_1 - \theta_2) -&#10;\sin(2 \theta_1) + \sin (2 \theta_2) \right ] \nonumber \\&#10;\sigma_y &amp;=&amp; - \frac{p_0}{2 \pi} \left [ 2 (\theta_1 - \theta_2) +&#10;\sin(2 \theta_1) - \sin (2 \theta_2) \right ] \nonumber \\&#10;\sigma_{xy} &amp;=&amp; \frac{p_0}{2 \pi} \left [ \cos(2 \theta_2) -&#10;\cos(2 \theta_1) \right ]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09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40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6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14"/>
</p:tagLst>
</file>

<file path=ppt/theme/theme1.xml><?xml version="1.0" encoding="utf-8"?>
<a:theme xmlns:a="http://schemas.openxmlformats.org/drawingml/2006/main" name="iitk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iitk1">
      <a:majorFont>
        <a:latin typeface="Arial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lnDef>
    <a:txDef>
      <a:spPr>
        <a:solidFill>
          <a:srgbClr val="FFFF00"/>
        </a:solidFill>
        <a:ln>
          <a:solidFill>
            <a:srgbClr val="FF0000"/>
          </a:solidFill>
        </a:ln>
      </a:spPr>
      <a:bodyPr wrap="square" rtlCol="0">
        <a:spAutoFit/>
      </a:bodyPr>
      <a:lstStyle>
        <a:defPPr>
          <a:defRPr sz="1200" i="0" dirty="0" err="1" smtClean="0"/>
        </a:defPPr>
      </a:lstStyle>
    </a:txDef>
  </a:objectDefaults>
  <a:extraClrSchemeLst>
    <a:extraClrScheme>
      <a:clrScheme name="iitk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tk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32814</TotalTime>
  <Words>515</Words>
  <Application>Microsoft Office PowerPoint</Application>
  <PresentationFormat>On-screen Show (4:3)</PresentationFormat>
  <Paragraphs>172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Times New Roman</vt:lpstr>
      <vt:lpstr>iitk1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IIT, KANPUR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Sumeet Basu</dc:creator>
  <cp:lastModifiedBy>Nageshwar Kotame</cp:lastModifiedBy>
  <cp:revision>286</cp:revision>
  <dcterms:created xsi:type="dcterms:W3CDTF">2010-07-28T02:05:45Z</dcterms:created>
  <dcterms:modified xsi:type="dcterms:W3CDTF">2017-11-02T07:35:32Z</dcterms:modified>
</cp:coreProperties>
</file>